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6" r:id="rId2"/>
    <p:sldId id="257" r:id="rId3"/>
    <p:sldId id="273" r:id="rId4"/>
    <p:sldId id="277" r:id="rId5"/>
    <p:sldId id="279" r:id="rId6"/>
    <p:sldId id="280" r:id="rId7"/>
    <p:sldId id="281" r:id="rId8"/>
    <p:sldId id="282" r:id="rId9"/>
    <p:sldId id="287" r:id="rId10"/>
    <p:sldId id="283" r:id="rId11"/>
    <p:sldId id="284" r:id="rId12"/>
    <p:sldId id="285" r:id="rId13"/>
    <p:sldId id="286" r:id="rId14"/>
    <p:sldId id="276" r:id="rId15"/>
    <p:sldId id="288" r:id="rId16"/>
    <p:sldId id="289" r:id="rId17"/>
    <p:sldId id="274" r:id="rId18"/>
    <p:sldId id="259" r:id="rId19"/>
    <p:sldId id="270" r:id="rId20"/>
    <p:sldId id="265" r:id="rId21"/>
    <p:sldId id="271" r:id="rId22"/>
    <p:sldId id="272" r:id="rId23"/>
    <p:sldId id="263" r:id="rId24"/>
    <p:sldId id="269" r:id="rId25"/>
    <p:sldId id="264" r:id="rId26"/>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94" autoAdjust="0"/>
    <p:restoredTop sz="87013" autoAdjust="0"/>
  </p:normalViewPr>
  <p:slideViewPr>
    <p:cSldViewPr showGuides="1">
      <p:cViewPr varScale="1">
        <p:scale>
          <a:sx n="63" d="100"/>
          <a:sy n="63" d="100"/>
        </p:scale>
        <p:origin x="1662" y="6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ncent Le Falher" userId="c0c5e2f6-a1bb-4925-b82e-e410187e9c9e" providerId="ADAL" clId="{038FE2FE-5A4F-4A01-9262-2D3863307261}"/>
    <pc:docChg chg="undo custSel delSld modSld sldOrd">
      <pc:chgData name="Vincent Le Falher" userId="c0c5e2f6-a1bb-4925-b82e-e410187e9c9e" providerId="ADAL" clId="{038FE2FE-5A4F-4A01-9262-2D3863307261}" dt="2017-11-28T03:54:35.446" v="973"/>
      <pc:docMkLst>
        <pc:docMk/>
      </pc:docMkLst>
      <pc:sldChg chg="modNotesTx">
        <pc:chgData name="Vincent Le Falher" userId="c0c5e2f6-a1bb-4925-b82e-e410187e9c9e" providerId="ADAL" clId="{038FE2FE-5A4F-4A01-9262-2D3863307261}" dt="2017-11-28T02:09:28.967" v="360" actId="20577"/>
        <pc:sldMkLst>
          <pc:docMk/>
          <pc:sldMk cId="1355541104" sldId="256"/>
        </pc:sldMkLst>
      </pc:sldChg>
      <pc:sldChg chg="modSp modNotesTx">
        <pc:chgData name="Vincent Le Falher" userId="c0c5e2f6-a1bb-4925-b82e-e410187e9c9e" providerId="ADAL" clId="{038FE2FE-5A4F-4A01-9262-2D3863307261}" dt="2017-11-28T03:17:46.261" v="968" actId="20577"/>
        <pc:sldMkLst>
          <pc:docMk/>
          <pc:sldMk cId="3489396789" sldId="257"/>
        </pc:sldMkLst>
        <pc:spChg chg="mod">
          <ac:chgData name="Vincent Le Falher" userId="c0c5e2f6-a1bb-4925-b82e-e410187e9c9e" providerId="ADAL" clId="{038FE2FE-5A4F-4A01-9262-2D3863307261}" dt="2017-11-28T03:17:46.261" v="968" actId="20577"/>
          <ac:spMkLst>
            <pc:docMk/>
            <pc:sldMk cId="3489396789" sldId="257"/>
            <ac:spMk id="3" creationId="{00000000-0000-0000-0000-000000000000}"/>
          </ac:spMkLst>
        </pc:spChg>
      </pc:sldChg>
      <pc:sldChg chg="modSp del setBg modNotesTx">
        <pc:chgData name="Vincent Le Falher" userId="c0c5e2f6-a1bb-4925-b82e-e410187e9c9e" providerId="ADAL" clId="{038FE2FE-5A4F-4A01-9262-2D3863307261}" dt="2017-11-28T03:18:14.974" v="969" actId="2696"/>
        <pc:sldMkLst>
          <pc:docMk/>
          <pc:sldMk cId="2947971332" sldId="258"/>
        </pc:sldMkLst>
        <pc:spChg chg="mod">
          <ac:chgData name="Vincent Le Falher" userId="c0c5e2f6-a1bb-4925-b82e-e410187e9c9e" providerId="ADAL" clId="{038FE2FE-5A4F-4A01-9262-2D3863307261}" dt="2017-11-28T03:17:15.858" v="951" actId="20577"/>
          <ac:spMkLst>
            <pc:docMk/>
            <pc:sldMk cId="2947971332" sldId="258"/>
            <ac:spMk id="3" creationId="{00000000-0000-0000-0000-000000000000}"/>
          </ac:spMkLst>
        </pc:spChg>
      </pc:sldChg>
      <pc:sldChg chg="modSp modNotesTx">
        <pc:chgData name="Vincent Le Falher" userId="c0c5e2f6-a1bb-4925-b82e-e410187e9c9e" providerId="ADAL" clId="{038FE2FE-5A4F-4A01-9262-2D3863307261}" dt="2017-11-28T02:55:04.535" v="759" actId="20577"/>
        <pc:sldMkLst>
          <pc:docMk/>
          <pc:sldMk cId="3784874352" sldId="259"/>
        </pc:sldMkLst>
        <pc:spChg chg="mod">
          <ac:chgData name="Vincent Le Falher" userId="c0c5e2f6-a1bb-4925-b82e-e410187e9c9e" providerId="ADAL" clId="{038FE2FE-5A4F-4A01-9262-2D3863307261}" dt="2017-11-28T02:54:12.822" v="739" actId="20577"/>
          <ac:spMkLst>
            <pc:docMk/>
            <pc:sldMk cId="3784874352" sldId="259"/>
            <ac:spMk id="3" creationId="{00000000-0000-0000-0000-000000000000}"/>
          </ac:spMkLst>
        </pc:spChg>
      </pc:sldChg>
      <pc:sldChg chg="modSp del">
        <pc:chgData name="Vincent Le Falher" userId="c0c5e2f6-a1bb-4925-b82e-e410187e9c9e" providerId="ADAL" clId="{038FE2FE-5A4F-4A01-9262-2D3863307261}" dt="2017-11-28T02:48:32.080" v="613" actId="2696"/>
        <pc:sldMkLst>
          <pc:docMk/>
          <pc:sldMk cId="467322387" sldId="260"/>
        </pc:sldMkLst>
        <pc:spChg chg="mod">
          <ac:chgData name="Vincent Le Falher" userId="c0c5e2f6-a1bb-4925-b82e-e410187e9c9e" providerId="ADAL" clId="{038FE2FE-5A4F-4A01-9262-2D3863307261}" dt="2017-11-28T02:40:30.998" v="552"/>
          <ac:spMkLst>
            <pc:docMk/>
            <pc:sldMk cId="467322387" sldId="260"/>
            <ac:spMk id="3" creationId="{00000000-0000-0000-0000-000000000000}"/>
          </ac:spMkLst>
        </pc:spChg>
      </pc:sldChg>
      <pc:sldChg chg="modSp modNotesTx">
        <pc:chgData name="Vincent Le Falher" userId="c0c5e2f6-a1bb-4925-b82e-e410187e9c9e" providerId="ADAL" clId="{038FE2FE-5A4F-4A01-9262-2D3863307261}" dt="2017-11-28T02:43:33.849" v="565" actId="20577"/>
        <pc:sldMkLst>
          <pc:docMk/>
          <pc:sldMk cId="1115094329" sldId="263"/>
        </pc:sldMkLst>
        <pc:spChg chg="mod">
          <ac:chgData name="Vincent Le Falher" userId="c0c5e2f6-a1bb-4925-b82e-e410187e9c9e" providerId="ADAL" clId="{038FE2FE-5A4F-4A01-9262-2D3863307261}" dt="2017-11-28T02:42:02.811" v="559" actId="20577"/>
          <ac:spMkLst>
            <pc:docMk/>
            <pc:sldMk cId="1115094329" sldId="263"/>
            <ac:spMk id="3" creationId="{00000000-0000-0000-0000-000000000000}"/>
          </ac:spMkLst>
        </pc:spChg>
      </pc:sldChg>
      <pc:sldChg chg="modNotesTx">
        <pc:chgData name="Vincent Le Falher" userId="c0c5e2f6-a1bb-4925-b82e-e410187e9c9e" providerId="ADAL" clId="{038FE2FE-5A4F-4A01-9262-2D3863307261}" dt="2017-11-28T03:00:57.881" v="792" actId="20577"/>
        <pc:sldMkLst>
          <pc:docMk/>
          <pc:sldMk cId="2003420430" sldId="265"/>
        </pc:sldMkLst>
      </pc:sldChg>
      <pc:sldChg chg="del">
        <pc:chgData name="Vincent Le Falher" userId="c0c5e2f6-a1bb-4925-b82e-e410187e9c9e" providerId="ADAL" clId="{038FE2FE-5A4F-4A01-9262-2D3863307261}" dt="2017-11-28T02:41:30.345" v="553" actId="2696"/>
        <pc:sldMkLst>
          <pc:docMk/>
          <pc:sldMk cId="3411526767" sldId="266"/>
        </pc:sldMkLst>
      </pc:sldChg>
      <pc:sldChg chg="modSp ord modNotesTx">
        <pc:chgData name="Vincent Le Falher" userId="c0c5e2f6-a1bb-4925-b82e-e410187e9c9e" providerId="ADAL" clId="{038FE2FE-5A4F-4A01-9262-2D3863307261}" dt="2017-11-28T03:11:50.436" v="939" actId="20577"/>
        <pc:sldMkLst>
          <pc:docMk/>
          <pc:sldMk cId="1638538658" sldId="269"/>
        </pc:sldMkLst>
        <pc:spChg chg="mod">
          <ac:chgData name="Vincent Le Falher" userId="c0c5e2f6-a1bb-4925-b82e-e410187e9c9e" providerId="ADAL" clId="{038FE2FE-5A4F-4A01-9262-2D3863307261}" dt="2017-11-28T03:09:28.501" v="935" actId="20577"/>
          <ac:spMkLst>
            <pc:docMk/>
            <pc:sldMk cId="1638538658" sldId="269"/>
            <ac:spMk id="7" creationId="{00000000-0000-0000-0000-000000000000}"/>
          </ac:spMkLst>
        </pc:spChg>
      </pc:sldChg>
      <pc:sldChg chg="modSp modNotesTx">
        <pc:chgData name="Vincent Le Falher" userId="c0c5e2f6-a1bb-4925-b82e-e410187e9c9e" providerId="ADAL" clId="{038FE2FE-5A4F-4A01-9262-2D3863307261}" dt="2017-11-28T02:56:30.878" v="774" actId="20577"/>
        <pc:sldMkLst>
          <pc:docMk/>
          <pc:sldMk cId="2058923577" sldId="270"/>
        </pc:sldMkLst>
        <pc:spChg chg="mod">
          <ac:chgData name="Vincent Le Falher" userId="c0c5e2f6-a1bb-4925-b82e-e410187e9c9e" providerId="ADAL" clId="{038FE2FE-5A4F-4A01-9262-2D3863307261}" dt="2017-11-28T02:56:19.729" v="766" actId="20577"/>
          <ac:spMkLst>
            <pc:docMk/>
            <pc:sldMk cId="2058923577" sldId="270"/>
            <ac:spMk id="3" creationId="{00000000-0000-0000-0000-000000000000}"/>
          </ac:spMkLst>
        </pc:spChg>
      </pc:sldChg>
      <pc:sldChg chg="modNotesTx">
        <pc:chgData name="Vincent Le Falher" userId="c0c5e2f6-a1bb-4925-b82e-e410187e9c9e" providerId="ADAL" clId="{038FE2FE-5A4F-4A01-9262-2D3863307261}" dt="2017-11-28T03:00:48.793" v="785" actId="20577"/>
        <pc:sldMkLst>
          <pc:docMk/>
          <pc:sldMk cId="219983393" sldId="271"/>
        </pc:sldMkLst>
      </pc:sldChg>
      <pc:sldChg chg="modSp modNotesTx">
        <pc:chgData name="Vincent Le Falher" userId="c0c5e2f6-a1bb-4925-b82e-e410187e9c9e" providerId="ADAL" clId="{038FE2FE-5A4F-4A01-9262-2D3863307261}" dt="2017-11-28T03:03:11.939" v="812" actId="5793"/>
        <pc:sldMkLst>
          <pc:docMk/>
          <pc:sldMk cId="3313586339" sldId="272"/>
        </pc:sldMkLst>
        <pc:spChg chg="mod">
          <ac:chgData name="Vincent Le Falher" userId="c0c5e2f6-a1bb-4925-b82e-e410187e9c9e" providerId="ADAL" clId="{038FE2FE-5A4F-4A01-9262-2D3863307261}" dt="2017-11-28T03:03:11.939" v="812" actId="5793"/>
          <ac:spMkLst>
            <pc:docMk/>
            <pc:sldMk cId="3313586339" sldId="272"/>
            <ac:spMk id="3" creationId="{00000000-0000-0000-0000-000000000000}"/>
          </ac:spMkLst>
        </pc:spChg>
      </pc:sldChg>
      <pc:sldChg chg="modSp modNotesTx">
        <pc:chgData name="Vincent Le Falher" userId="c0c5e2f6-a1bb-4925-b82e-e410187e9c9e" providerId="ADAL" clId="{038FE2FE-5A4F-4A01-9262-2D3863307261}" dt="2017-11-28T02:08:55.586" v="332" actId="20577"/>
        <pc:sldMkLst>
          <pc:docMk/>
          <pc:sldMk cId="4061584880" sldId="273"/>
        </pc:sldMkLst>
        <pc:spChg chg="mod">
          <ac:chgData name="Vincent Le Falher" userId="c0c5e2f6-a1bb-4925-b82e-e410187e9c9e" providerId="ADAL" clId="{038FE2FE-5A4F-4A01-9262-2D3863307261}" dt="2017-11-28T01:52:14.298" v="73" actId="20577"/>
          <ac:spMkLst>
            <pc:docMk/>
            <pc:sldMk cId="4061584880" sldId="273"/>
            <ac:spMk id="3" creationId="{00000000-0000-0000-0000-000000000000}"/>
          </ac:spMkLst>
        </pc:spChg>
      </pc:sldChg>
      <pc:sldChg chg="addSp delSp modSp modNotesTx">
        <pc:chgData name="Vincent Le Falher" userId="c0c5e2f6-a1bb-4925-b82e-e410187e9c9e" providerId="ADAL" clId="{038FE2FE-5A4F-4A01-9262-2D3863307261}" dt="2017-11-28T02:48:17.482" v="612" actId="1036"/>
        <pc:sldMkLst>
          <pc:docMk/>
          <pc:sldMk cId="840803090" sldId="274"/>
        </pc:sldMkLst>
        <pc:graphicFrameChg chg="add del">
          <ac:chgData name="Vincent Le Falher" userId="c0c5e2f6-a1bb-4925-b82e-e410187e9c9e" providerId="ADAL" clId="{038FE2FE-5A4F-4A01-9262-2D3863307261}" dt="2017-11-28T02:28:47.202" v="473"/>
          <ac:graphicFrameMkLst>
            <pc:docMk/>
            <pc:sldMk cId="840803090" sldId="274"/>
            <ac:graphicFrameMk id="4" creationId="{FB9BE949-DB4C-46AC-AA87-DC0177608422}"/>
          </ac:graphicFrameMkLst>
        </pc:graphicFrameChg>
        <pc:graphicFrameChg chg="add del mod modGraphic">
          <ac:chgData name="Vincent Le Falher" userId="c0c5e2f6-a1bb-4925-b82e-e410187e9c9e" providerId="ADAL" clId="{038FE2FE-5A4F-4A01-9262-2D3863307261}" dt="2017-11-28T02:31:14.776" v="484" actId="478"/>
          <ac:graphicFrameMkLst>
            <pc:docMk/>
            <pc:sldMk cId="840803090" sldId="274"/>
            <ac:graphicFrameMk id="5" creationId="{43E47C98-BC87-449A-ADF5-602EA42186C3}"/>
          </ac:graphicFrameMkLst>
        </pc:graphicFrameChg>
        <pc:picChg chg="add del mod">
          <ac:chgData name="Vincent Le Falher" userId="c0c5e2f6-a1bb-4925-b82e-e410187e9c9e" providerId="ADAL" clId="{038FE2FE-5A4F-4A01-9262-2D3863307261}" dt="2017-11-28T02:32:19.077" v="497" actId="478"/>
          <ac:picMkLst>
            <pc:docMk/>
            <pc:sldMk cId="840803090" sldId="274"/>
            <ac:picMk id="6" creationId="{2BFDED2A-B8EF-4C64-9FAE-1248100D07C5}"/>
          </ac:picMkLst>
        </pc:picChg>
        <pc:picChg chg="add mod">
          <ac:chgData name="Vincent Le Falher" userId="c0c5e2f6-a1bb-4925-b82e-e410187e9c9e" providerId="ADAL" clId="{038FE2FE-5A4F-4A01-9262-2D3863307261}" dt="2017-11-28T02:47:33.199" v="572" actId="1076"/>
          <ac:picMkLst>
            <pc:docMk/>
            <pc:sldMk cId="840803090" sldId="274"/>
            <ac:picMk id="7" creationId="{C81D248F-1F57-42ED-8287-4B1514C59769}"/>
          </ac:picMkLst>
        </pc:picChg>
        <pc:picChg chg="add mod ord">
          <ac:chgData name="Vincent Le Falher" userId="c0c5e2f6-a1bb-4925-b82e-e410187e9c9e" providerId="ADAL" clId="{038FE2FE-5A4F-4A01-9262-2D3863307261}" dt="2017-11-28T02:47:47.207" v="579" actId="166"/>
          <ac:picMkLst>
            <pc:docMk/>
            <pc:sldMk cId="840803090" sldId="274"/>
            <ac:picMk id="8" creationId="{B01308AC-3073-4BCB-B465-0E5D8BB3B30B}"/>
          </ac:picMkLst>
        </pc:picChg>
        <pc:picChg chg="add mod">
          <ac:chgData name="Vincent Le Falher" userId="c0c5e2f6-a1bb-4925-b82e-e410187e9c9e" providerId="ADAL" clId="{038FE2FE-5A4F-4A01-9262-2D3863307261}" dt="2017-11-28T02:47:53.388" v="597" actId="1036"/>
          <ac:picMkLst>
            <pc:docMk/>
            <pc:sldMk cId="840803090" sldId="274"/>
            <ac:picMk id="9" creationId="{00DAB237-2F97-4C37-A3FD-FEC854010C6B}"/>
          </ac:picMkLst>
        </pc:picChg>
        <pc:picChg chg="add mod">
          <ac:chgData name="Vincent Le Falher" userId="c0c5e2f6-a1bb-4925-b82e-e410187e9c9e" providerId="ADAL" clId="{038FE2FE-5A4F-4A01-9262-2D3863307261}" dt="2017-11-28T02:33:58.263" v="515" actId="1076"/>
          <ac:picMkLst>
            <pc:docMk/>
            <pc:sldMk cId="840803090" sldId="274"/>
            <ac:picMk id="10" creationId="{ED7264EF-8638-42EA-9DEF-B8F62DF03A66}"/>
          </ac:picMkLst>
        </pc:picChg>
        <pc:picChg chg="add mod">
          <ac:chgData name="Vincent Le Falher" userId="c0c5e2f6-a1bb-4925-b82e-e410187e9c9e" providerId="ADAL" clId="{038FE2FE-5A4F-4A01-9262-2D3863307261}" dt="2017-11-28T02:47:28.941" v="570" actId="1076"/>
          <ac:picMkLst>
            <pc:docMk/>
            <pc:sldMk cId="840803090" sldId="274"/>
            <ac:picMk id="11" creationId="{732FD9D2-3BE2-4879-90FC-6D5BCEB12824}"/>
          </ac:picMkLst>
        </pc:picChg>
        <pc:picChg chg="add mod">
          <ac:chgData name="Vincent Le Falher" userId="c0c5e2f6-a1bb-4925-b82e-e410187e9c9e" providerId="ADAL" clId="{038FE2FE-5A4F-4A01-9262-2D3863307261}" dt="2017-11-28T02:48:07.813" v="601" actId="1076"/>
          <ac:picMkLst>
            <pc:docMk/>
            <pc:sldMk cId="840803090" sldId="274"/>
            <ac:picMk id="12" creationId="{D8A7C485-A6BE-4932-B57B-8B77932CFE58}"/>
          </ac:picMkLst>
        </pc:picChg>
        <pc:picChg chg="add mod">
          <ac:chgData name="Vincent Le Falher" userId="c0c5e2f6-a1bb-4925-b82e-e410187e9c9e" providerId="ADAL" clId="{038FE2FE-5A4F-4A01-9262-2D3863307261}" dt="2017-11-28T02:48:17.482" v="612" actId="1036"/>
          <ac:picMkLst>
            <pc:docMk/>
            <pc:sldMk cId="840803090" sldId="274"/>
            <ac:picMk id="15" creationId="{269BE186-01E4-443C-849A-E49847B5E308}"/>
          </ac:picMkLst>
        </pc:picChg>
        <pc:picChg chg="add mod">
          <ac:chgData name="Vincent Le Falher" userId="c0c5e2f6-a1bb-4925-b82e-e410187e9c9e" providerId="ADAL" clId="{038FE2FE-5A4F-4A01-9262-2D3863307261}" dt="2017-11-28T02:48:14.777" v="611" actId="1038"/>
          <ac:picMkLst>
            <pc:docMk/>
            <pc:sldMk cId="840803090" sldId="274"/>
            <ac:picMk id="16" creationId="{8FA831C3-5F6E-4E96-89DC-BAF6075C53C1}"/>
          </ac:picMkLst>
        </pc:picChg>
        <pc:picChg chg="add del">
          <ac:chgData name="Vincent Le Falher" userId="c0c5e2f6-a1bb-4925-b82e-e410187e9c9e" providerId="ADAL" clId="{038FE2FE-5A4F-4A01-9262-2D3863307261}" dt="2017-11-28T02:28:47.202" v="473"/>
          <ac:picMkLst>
            <pc:docMk/>
            <pc:sldMk cId="840803090" sldId="274"/>
            <ac:picMk id="1025" creationId="{9F820ECD-E5AE-479F-8918-1E5AE6E5C2E5}"/>
          </ac:picMkLst>
        </pc:picChg>
        <pc:picChg chg="add del">
          <ac:chgData name="Vincent Le Falher" userId="c0c5e2f6-a1bb-4925-b82e-e410187e9c9e" providerId="ADAL" clId="{038FE2FE-5A4F-4A01-9262-2D3863307261}" dt="2017-11-28T02:28:47.202" v="473"/>
          <ac:picMkLst>
            <pc:docMk/>
            <pc:sldMk cId="840803090" sldId="274"/>
            <ac:picMk id="1026" creationId="{8FB8AAF7-266C-413E-80C3-76F8B092AE27}"/>
          </ac:picMkLst>
        </pc:picChg>
        <pc:picChg chg="add del">
          <ac:chgData name="Vincent Le Falher" userId="c0c5e2f6-a1bb-4925-b82e-e410187e9c9e" providerId="ADAL" clId="{038FE2FE-5A4F-4A01-9262-2D3863307261}" dt="2017-11-28T02:28:47.202" v="473"/>
          <ac:picMkLst>
            <pc:docMk/>
            <pc:sldMk cId="840803090" sldId="274"/>
            <ac:picMk id="1027" creationId="{9424E81D-E954-4A27-B9C8-A86A9ECAD69C}"/>
          </ac:picMkLst>
        </pc:picChg>
      </pc:sldChg>
      <pc:sldChg chg="modSp del">
        <pc:chgData name="Vincent Le Falher" userId="c0c5e2f6-a1bb-4925-b82e-e410187e9c9e" providerId="ADAL" clId="{038FE2FE-5A4F-4A01-9262-2D3863307261}" dt="2017-11-28T02:15:15.594" v="452" actId="2696"/>
        <pc:sldMkLst>
          <pc:docMk/>
          <pc:sldMk cId="100455873" sldId="275"/>
        </pc:sldMkLst>
        <pc:spChg chg="mod">
          <ac:chgData name="Vincent Le Falher" userId="c0c5e2f6-a1bb-4925-b82e-e410187e9c9e" providerId="ADAL" clId="{038FE2FE-5A4F-4A01-9262-2D3863307261}" dt="2017-11-28T02:14:58.162" v="443"/>
          <ac:spMkLst>
            <pc:docMk/>
            <pc:sldMk cId="100455873" sldId="275"/>
            <ac:spMk id="3" creationId="{00000000-0000-0000-0000-000000000000}"/>
          </ac:spMkLst>
        </pc:spChg>
      </pc:sldChg>
      <pc:sldChg chg="modSp modNotesTx">
        <pc:chgData name="Vincent Le Falher" userId="c0c5e2f6-a1bb-4925-b82e-e410187e9c9e" providerId="ADAL" clId="{038FE2FE-5A4F-4A01-9262-2D3863307261}" dt="2017-11-28T02:14:10.615" v="439" actId="20577"/>
        <pc:sldMkLst>
          <pc:docMk/>
          <pc:sldMk cId="2412171560" sldId="276"/>
        </pc:sldMkLst>
        <pc:spChg chg="mod">
          <ac:chgData name="Vincent Le Falher" userId="c0c5e2f6-a1bb-4925-b82e-e410187e9c9e" providerId="ADAL" clId="{038FE2FE-5A4F-4A01-9262-2D3863307261}" dt="2017-11-28T02:13:44.743" v="432" actId="20577"/>
          <ac:spMkLst>
            <pc:docMk/>
            <pc:sldMk cId="2412171560" sldId="276"/>
            <ac:spMk id="2" creationId="{00000000-0000-0000-0000-000000000000}"/>
          </ac:spMkLst>
        </pc:spChg>
        <pc:graphicFrameChg chg="modGraphic">
          <ac:chgData name="Vincent Le Falher" userId="c0c5e2f6-a1bb-4925-b82e-e410187e9c9e" providerId="ADAL" clId="{038FE2FE-5A4F-4A01-9262-2D3863307261}" dt="2017-11-28T02:13:14.151" v="430" actId="207"/>
          <ac:graphicFrameMkLst>
            <pc:docMk/>
            <pc:sldMk cId="2412171560" sldId="276"/>
            <ac:graphicFrameMk id="7" creationId="{E8907091-EB95-4D6E-8A2D-7E33D44A2ACD}"/>
          </ac:graphicFrameMkLst>
        </pc:graphicFrameChg>
      </pc:sldChg>
      <pc:sldChg chg="modSp modNotesTx">
        <pc:chgData name="Vincent Le Falher" userId="c0c5e2f6-a1bb-4925-b82e-e410187e9c9e" providerId="ADAL" clId="{038FE2FE-5A4F-4A01-9262-2D3863307261}" dt="2017-11-28T02:08:49.558" v="325" actId="20577"/>
        <pc:sldMkLst>
          <pc:docMk/>
          <pc:sldMk cId="2384019188" sldId="277"/>
        </pc:sldMkLst>
        <pc:spChg chg="mod">
          <ac:chgData name="Vincent Le Falher" userId="c0c5e2f6-a1bb-4925-b82e-e410187e9c9e" providerId="ADAL" clId="{038FE2FE-5A4F-4A01-9262-2D3863307261}" dt="2017-11-28T01:57:38.780" v="86" actId="20577"/>
          <ac:spMkLst>
            <pc:docMk/>
            <pc:sldMk cId="2384019188" sldId="277"/>
            <ac:spMk id="2" creationId="{00000000-0000-0000-0000-000000000000}"/>
          </ac:spMkLst>
        </pc:spChg>
      </pc:sldChg>
      <pc:sldChg chg="del">
        <pc:chgData name="Vincent Le Falher" userId="c0c5e2f6-a1bb-4925-b82e-e410187e9c9e" providerId="ADAL" clId="{038FE2FE-5A4F-4A01-9262-2D3863307261}" dt="2017-11-28T01:53:12.668" v="74" actId="2696"/>
        <pc:sldMkLst>
          <pc:docMk/>
          <pc:sldMk cId="3811511285" sldId="278"/>
        </pc:sldMkLst>
      </pc:sldChg>
      <pc:sldChg chg="addSp delSp modSp modNotesTx">
        <pc:chgData name="Vincent Le Falher" userId="c0c5e2f6-a1bb-4925-b82e-e410187e9c9e" providerId="ADAL" clId="{038FE2FE-5A4F-4A01-9262-2D3863307261}" dt="2017-11-28T02:10:30.386" v="371" actId="20577"/>
        <pc:sldMkLst>
          <pc:docMk/>
          <pc:sldMk cId="2554198769" sldId="279"/>
        </pc:sldMkLst>
        <pc:spChg chg="mod">
          <ac:chgData name="Vincent Le Falher" userId="c0c5e2f6-a1bb-4925-b82e-e410187e9c9e" providerId="ADAL" clId="{038FE2FE-5A4F-4A01-9262-2D3863307261}" dt="2017-11-28T01:57:45.940" v="90" actId="20577"/>
          <ac:spMkLst>
            <pc:docMk/>
            <pc:sldMk cId="2554198769" sldId="279"/>
            <ac:spMk id="2" creationId="{00000000-0000-0000-0000-000000000000}"/>
          </ac:spMkLst>
        </pc:spChg>
        <pc:spChg chg="add mod">
          <ac:chgData name="Vincent Le Falher" userId="c0c5e2f6-a1bb-4925-b82e-e410187e9c9e" providerId="ADAL" clId="{038FE2FE-5A4F-4A01-9262-2D3863307261}" dt="2017-11-28T02:07:15.578" v="306" actId="20577"/>
          <ac:spMkLst>
            <pc:docMk/>
            <pc:sldMk cId="2554198769" sldId="279"/>
            <ac:spMk id="7" creationId="{08AF0E74-9D58-498F-B9A1-FCCD4EBE531E}"/>
          </ac:spMkLst>
        </pc:spChg>
        <pc:graphicFrameChg chg="add del mod">
          <ac:chgData name="Vincent Le Falher" userId="c0c5e2f6-a1bb-4925-b82e-e410187e9c9e" providerId="ADAL" clId="{038FE2FE-5A4F-4A01-9262-2D3863307261}" dt="2017-11-28T02:03:51.833" v="107" actId="478"/>
          <ac:graphicFrameMkLst>
            <pc:docMk/>
            <pc:sldMk cId="2554198769" sldId="279"/>
            <ac:graphicFrameMk id="4" creationId="{0EC6F54D-E4BA-40D8-A156-20B50148CA35}"/>
          </ac:graphicFrameMkLst>
        </pc:graphicFrameChg>
      </pc:sldChg>
      <pc:sldChg chg="modSp modNotesTx">
        <pc:chgData name="Vincent Le Falher" userId="c0c5e2f6-a1bb-4925-b82e-e410187e9c9e" providerId="ADAL" clId="{038FE2FE-5A4F-4A01-9262-2D3863307261}" dt="2017-11-28T02:10:54.581" v="400" actId="20577"/>
        <pc:sldMkLst>
          <pc:docMk/>
          <pc:sldMk cId="1820751865" sldId="280"/>
        </pc:sldMkLst>
        <pc:spChg chg="mod">
          <ac:chgData name="Vincent Le Falher" userId="c0c5e2f6-a1bb-4925-b82e-e410187e9c9e" providerId="ADAL" clId="{038FE2FE-5A4F-4A01-9262-2D3863307261}" dt="2017-11-28T01:58:15.978" v="91" actId="20577"/>
          <ac:spMkLst>
            <pc:docMk/>
            <pc:sldMk cId="1820751865" sldId="280"/>
            <ac:spMk id="2" creationId="{00000000-0000-0000-0000-000000000000}"/>
          </ac:spMkLst>
        </pc:spChg>
      </pc:sldChg>
      <pc:sldChg chg="modSp modNotesTx">
        <pc:chgData name="Vincent Le Falher" userId="c0c5e2f6-a1bb-4925-b82e-e410187e9c9e" providerId="ADAL" clId="{038FE2FE-5A4F-4A01-9262-2D3863307261}" dt="2017-11-28T02:11:08.232" v="422" actId="20577"/>
        <pc:sldMkLst>
          <pc:docMk/>
          <pc:sldMk cId="3638888638" sldId="281"/>
        </pc:sldMkLst>
        <pc:spChg chg="mod">
          <ac:chgData name="Vincent Le Falher" userId="c0c5e2f6-a1bb-4925-b82e-e410187e9c9e" providerId="ADAL" clId="{038FE2FE-5A4F-4A01-9262-2D3863307261}" dt="2017-11-28T01:58:40.409" v="92" actId="20577"/>
          <ac:spMkLst>
            <pc:docMk/>
            <pc:sldMk cId="3638888638" sldId="281"/>
            <ac:spMk id="2" creationId="{00000000-0000-0000-0000-000000000000}"/>
          </ac:spMkLst>
        </pc:spChg>
        <pc:spChg chg="mod">
          <ac:chgData name="Vincent Le Falher" userId="c0c5e2f6-a1bb-4925-b82e-e410187e9c9e" providerId="ADAL" clId="{038FE2FE-5A4F-4A01-9262-2D3863307261}" dt="2017-11-28T01:59:45.432" v="97" actId="20577"/>
          <ac:spMkLst>
            <pc:docMk/>
            <pc:sldMk cId="3638888638" sldId="281"/>
            <ac:spMk id="3" creationId="{00000000-0000-0000-0000-000000000000}"/>
          </ac:spMkLst>
        </pc:spChg>
      </pc:sldChg>
      <pc:sldChg chg="modNotesTx">
        <pc:chgData name="Vincent Le Falher" userId="c0c5e2f6-a1bb-4925-b82e-e410187e9c9e" providerId="ADAL" clId="{038FE2FE-5A4F-4A01-9262-2D3863307261}" dt="2017-11-28T02:11:56.259" v="428" actId="20577"/>
        <pc:sldMkLst>
          <pc:docMk/>
          <pc:sldMk cId="2269938183" sldId="282"/>
        </pc:sldMkLst>
      </pc:sldChg>
      <pc:sldChg chg="modSp">
        <pc:chgData name="Vincent Le Falher" userId="c0c5e2f6-a1bb-4925-b82e-e410187e9c9e" providerId="ADAL" clId="{038FE2FE-5A4F-4A01-9262-2D3863307261}" dt="2017-11-28T02:02:21.943" v="105" actId="14100"/>
        <pc:sldMkLst>
          <pc:docMk/>
          <pc:sldMk cId="4211842094" sldId="283"/>
        </pc:sldMkLst>
        <pc:spChg chg="mod">
          <ac:chgData name="Vincent Le Falher" userId="c0c5e2f6-a1bb-4925-b82e-e410187e9c9e" providerId="ADAL" clId="{038FE2FE-5A4F-4A01-9262-2D3863307261}" dt="2017-11-28T02:02:21.943" v="105" actId="14100"/>
          <ac:spMkLst>
            <pc:docMk/>
            <pc:sldMk cId="4211842094" sldId="283"/>
            <ac:spMk id="3" creationId="{00000000-0000-0000-0000-000000000000}"/>
          </ac:spMkLst>
        </pc:spChg>
        <pc:picChg chg="mod">
          <ac:chgData name="Vincent Le Falher" userId="c0c5e2f6-a1bb-4925-b82e-e410187e9c9e" providerId="ADAL" clId="{038FE2FE-5A4F-4A01-9262-2D3863307261}" dt="2017-11-28T02:01:17.611" v="99" actId="14100"/>
          <ac:picMkLst>
            <pc:docMk/>
            <pc:sldMk cId="4211842094" sldId="283"/>
            <ac:picMk id="4" creationId="{EEE6F2E9-A48E-40D1-97DA-65084F096283}"/>
          </ac:picMkLst>
        </pc:picChg>
        <pc:picChg chg="mod">
          <ac:chgData name="Vincent Le Falher" userId="c0c5e2f6-a1bb-4925-b82e-e410187e9c9e" providerId="ADAL" clId="{038FE2FE-5A4F-4A01-9262-2D3863307261}" dt="2017-11-28T02:01:12.108" v="98" actId="14100"/>
          <ac:picMkLst>
            <pc:docMk/>
            <pc:sldMk cId="4211842094" sldId="283"/>
            <ac:picMk id="5" creationId="{5B239C95-6C4B-4430-87DB-943FD7A68916}"/>
          </ac:picMkLst>
        </pc:picChg>
      </pc:sldChg>
      <pc:sldChg chg="modNotesTx">
        <pc:chgData name="Vincent Le Falher" userId="c0c5e2f6-a1bb-4925-b82e-e410187e9c9e" providerId="ADAL" clId="{038FE2FE-5A4F-4A01-9262-2D3863307261}" dt="2017-11-28T02:54:49.950" v="752" actId="20577"/>
        <pc:sldMkLst>
          <pc:docMk/>
          <pc:sldMk cId="1888874874" sldId="286"/>
        </pc:sldMkLst>
      </pc:sldChg>
      <pc:sldChg chg="modSp modNotesTx">
        <pc:chgData name="Vincent Le Falher" userId="c0c5e2f6-a1bb-4925-b82e-e410187e9c9e" providerId="ADAL" clId="{038FE2FE-5A4F-4A01-9262-2D3863307261}" dt="2017-11-28T02:16:16.596" v="453" actId="20577"/>
        <pc:sldMkLst>
          <pc:docMk/>
          <pc:sldMk cId="2786224715" sldId="288"/>
        </pc:sldMkLst>
        <pc:spChg chg="mod">
          <ac:chgData name="Vincent Le Falher" userId="c0c5e2f6-a1bb-4925-b82e-e410187e9c9e" providerId="ADAL" clId="{038FE2FE-5A4F-4A01-9262-2D3863307261}" dt="2017-11-28T02:16:16.596" v="453" actId="20577"/>
          <ac:spMkLst>
            <pc:docMk/>
            <pc:sldMk cId="2786224715" sldId="288"/>
            <ac:spMk id="2" creationId="{00000000-0000-0000-0000-000000000000}"/>
          </ac:spMkLst>
        </pc:spChg>
        <pc:spChg chg="mod">
          <ac:chgData name="Vincent Le Falher" userId="c0c5e2f6-a1bb-4925-b82e-e410187e9c9e" providerId="ADAL" clId="{038FE2FE-5A4F-4A01-9262-2D3863307261}" dt="2017-11-28T02:14:42.894" v="442" actId="20577"/>
          <ac:spMkLst>
            <pc:docMk/>
            <pc:sldMk cId="2786224715" sldId="288"/>
            <ac:spMk id="3" creationId="{00000000-0000-0000-0000-000000000000}"/>
          </ac:spMkLst>
        </pc:spChg>
      </pc:sldChg>
      <pc:sldChg chg="addSp delSp modSp delAnim modAnim modNotesTx">
        <pc:chgData name="Vincent Le Falher" userId="c0c5e2f6-a1bb-4925-b82e-e410187e9c9e" providerId="ADAL" clId="{038FE2FE-5A4F-4A01-9262-2D3863307261}" dt="2017-11-28T03:54:35.446" v="973"/>
        <pc:sldMkLst>
          <pc:docMk/>
          <pc:sldMk cId="1437356553" sldId="289"/>
        </pc:sldMkLst>
        <pc:spChg chg="mod">
          <ac:chgData name="Vincent Le Falher" userId="c0c5e2f6-a1bb-4925-b82e-e410187e9c9e" providerId="ADAL" clId="{038FE2FE-5A4F-4A01-9262-2D3863307261}" dt="2017-11-28T02:16:36.701" v="454" actId="20577"/>
          <ac:spMkLst>
            <pc:docMk/>
            <pc:sldMk cId="1437356553" sldId="289"/>
            <ac:spMk id="2" creationId="{00000000-0000-0000-0000-000000000000}"/>
          </ac:spMkLst>
        </pc:spChg>
        <pc:spChg chg="mod">
          <ac:chgData name="Vincent Le Falher" userId="c0c5e2f6-a1bb-4925-b82e-e410187e9c9e" providerId="ADAL" clId="{038FE2FE-5A4F-4A01-9262-2D3863307261}" dt="2017-11-28T02:27:17.299" v="471" actId="20577"/>
          <ac:spMkLst>
            <pc:docMk/>
            <pc:sldMk cId="1437356553" sldId="289"/>
            <ac:spMk id="3" creationId="{00000000-0000-0000-0000-000000000000}"/>
          </ac:spMkLst>
        </pc:spChg>
        <pc:picChg chg="add mod">
          <ac:chgData name="Vincent Le Falher" userId="c0c5e2f6-a1bb-4925-b82e-e410187e9c9e" providerId="ADAL" clId="{038FE2FE-5A4F-4A01-9262-2D3863307261}" dt="2017-11-28T02:27:10.687" v="470" actId="1038"/>
          <ac:picMkLst>
            <pc:docMk/>
            <pc:sldMk cId="1437356553" sldId="289"/>
            <ac:picMk id="4" creationId="{FD381254-6786-4DA5-96AB-9BA6333DB111}"/>
          </ac:picMkLst>
        </pc:picChg>
        <pc:picChg chg="del">
          <ac:chgData name="Vincent Le Falher" userId="c0c5e2f6-a1bb-4925-b82e-e410187e9c9e" providerId="ADAL" clId="{038FE2FE-5A4F-4A01-9262-2D3863307261}" dt="2017-11-28T02:26:59.534" v="456" actId="478"/>
          <ac:picMkLst>
            <pc:docMk/>
            <pc:sldMk cId="1437356553" sldId="289"/>
            <ac:picMk id="8" creationId="{9C5D12A6-8B41-4606-882A-22B0B5FAF97D}"/>
          </ac:picMkLst>
        </pc:picChg>
        <pc:picChg chg="del">
          <ac:chgData name="Vincent Le Falher" userId="c0c5e2f6-a1bb-4925-b82e-e410187e9c9e" providerId="ADAL" clId="{038FE2FE-5A4F-4A01-9262-2D3863307261}" dt="2017-11-28T02:26:57.227" v="455" actId="478"/>
          <ac:picMkLst>
            <pc:docMk/>
            <pc:sldMk cId="1437356553" sldId="289"/>
            <ac:picMk id="9" creationId="{8B1EFD7D-E0F1-4D4C-A5B1-0DCDEFB28BF1}"/>
          </ac:picMkLst>
        </pc:picChg>
      </pc:sldChg>
      <pc:sldChg chg="del">
        <pc:chgData name="Vincent Le Falher" userId="c0c5e2f6-a1bb-4925-b82e-e410187e9c9e" providerId="ADAL" clId="{038FE2FE-5A4F-4A01-9262-2D3863307261}" dt="2017-11-28T02:36:02.310" v="534" actId="2696"/>
        <pc:sldMkLst>
          <pc:docMk/>
          <pc:sldMk cId="3186034053" sldId="29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CA"/>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A64B2BA-A535-4CD9-9B59-E0197543FD13}" type="datetimeFigureOut">
              <a:rPr lang="fr-CA" smtClean="0"/>
              <a:t>2017-11-27</a:t>
            </a:fld>
            <a:endParaRPr lang="fr-CA"/>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CA"/>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CA"/>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41DD1F8-BE7B-4FF6-B456-81FC539E191A}" type="slidenum">
              <a:rPr lang="fr-CA" smtClean="0"/>
              <a:t>‹#›</a:t>
            </a:fld>
            <a:endParaRPr lang="fr-CA"/>
          </a:p>
        </p:txBody>
      </p:sp>
    </p:spTree>
    <p:extLst>
      <p:ext uri="{BB962C8B-B14F-4D97-AF65-F5344CB8AC3E}">
        <p14:creationId xmlns:p14="http://schemas.microsoft.com/office/powerpoint/2010/main" val="34397915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eklablog.com/profile/29396778"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www.jlr.ca/?AspxAutoDetectCookieSupport=1" TargetMode="External"/><Relationship Id="rId4" Type="http://schemas.openxmlformats.org/officeDocument/2006/relationships/hyperlink" Target="http://tpe-voiture-autonome.kazeo.com/i-le-fonctionnement-les-capteurs-c28217574"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CA" dirty="0"/>
              <a:t>Vincent; 2 max</a:t>
            </a:r>
          </a:p>
        </p:txBody>
      </p:sp>
      <p:sp>
        <p:nvSpPr>
          <p:cNvPr id="4" name="Espace réservé du numéro de diapositive 3"/>
          <p:cNvSpPr>
            <a:spLocks noGrp="1"/>
          </p:cNvSpPr>
          <p:nvPr>
            <p:ph type="sldNum" sz="quarter" idx="10"/>
          </p:nvPr>
        </p:nvSpPr>
        <p:spPr/>
        <p:txBody>
          <a:bodyPr/>
          <a:lstStyle/>
          <a:p>
            <a:fld id="{941DD1F8-BE7B-4FF6-B456-81FC539E191A}" type="slidenum">
              <a:rPr lang="fr-CA" smtClean="0"/>
              <a:t>1</a:t>
            </a:fld>
            <a:endParaRPr lang="fr-CA"/>
          </a:p>
        </p:txBody>
      </p:sp>
    </p:spTree>
    <p:extLst>
      <p:ext uri="{BB962C8B-B14F-4D97-AF65-F5344CB8AC3E}">
        <p14:creationId xmlns:p14="http://schemas.microsoft.com/office/powerpoint/2010/main" val="4071585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Vincent</a:t>
            </a:r>
            <a:endParaRPr lang="en-CA" dirty="0"/>
          </a:p>
        </p:txBody>
      </p:sp>
      <p:sp>
        <p:nvSpPr>
          <p:cNvPr id="4" name="Slide Number Placeholder 3"/>
          <p:cNvSpPr>
            <a:spLocks noGrp="1"/>
          </p:cNvSpPr>
          <p:nvPr>
            <p:ph type="sldNum" sz="quarter" idx="10"/>
          </p:nvPr>
        </p:nvSpPr>
        <p:spPr/>
        <p:txBody>
          <a:bodyPr/>
          <a:lstStyle/>
          <a:p>
            <a:fld id="{941DD1F8-BE7B-4FF6-B456-81FC539E191A}" type="slidenum">
              <a:rPr lang="fr-CA" smtClean="0"/>
              <a:t>14</a:t>
            </a:fld>
            <a:endParaRPr lang="fr-CA"/>
          </a:p>
        </p:txBody>
      </p:sp>
    </p:spTree>
    <p:extLst>
      <p:ext uri="{BB962C8B-B14F-4D97-AF65-F5344CB8AC3E}">
        <p14:creationId xmlns:p14="http://schemas.microsoft.com/office/powerpoint/2010/main" val="58438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sz="1200" dirty="0"/>
              <a:t>Vincent</a:t>
            </a:r>
          </a:p>
          <a:p>
            <a:r>
              <a:rPr lang="fr-CA" sz="1200" dirty="0"/>
              <a:t>Permet de localiser précisément une victime et lu parvenir en aide rapidement</a:t>
            </a:r>
            <a:endParaRPr lang="en-CA" sz="1200" dirty="0"/>
          </a:p>
          <a:p>
            <a:r>
              <a:rPr lang="fr-CA" sz="1100" dirty="0"/>
              <a:t>Pouvoir retrouver </a:t>
            </a:r>
            <a:r>
              <a:rPr lang="fr-CA" sz="1100" dirty="0" err="1"/>
              <a:t>qqun</a:t>
            </a:r>
            <a:endParaRPr lang="en-CA" dirty="0"/>
          </a:p>
          <a:p>
            <a:endParaRPr lang="en-CA" dirty="0"/>
          </a:p>
        </p:txBody>
      </p:sp>
      <p:sp>
        <p:nvSpPr>
          <p:cNvPr id="4" name="Slide Number Placeholder 3"/>
          <p:cNvSpPr>
            <a:spLocks noGrp="1"/>
          </p:cNvSpPr>
          <p:nvPr>
            <p:ph type="sldNum" sz="quarter" idx="10"/>
          </p:nvPr>
        </p:nvSpPr>
        <p:spPr/>
        <p:txBody>
          <a:bodyPr/>
          <a:lstStyle/>
          <a:p>
            <a:fld id="{941DD1F8-BE7B-4FF6-B456-81FC539E191A}" type="slidenum">
              <a:rPr lang="fr-CA" smtClean="0"/>
              <a:t>15</a:t>
            </a:fld>
            <a:endParaRPr lang="fr-CA"/>
          </a:p>
        </p:txBody>
      </p:sp>
    </p:spTree>
    <p:extLst>
      <p:ext uri="{BB962C8B-B14F-4D97-AF65-F5344CB8AC3E}">
        <p14:creationId xmlns:p14="http://schemas.microsoft.com/office/powerpoint/2010/main" val="1903912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Vincent</a:t>
            </a:r>
            <a:endParaRPr lang="en-CA" dirty="0"/>
          </a:p>
        </p:txBody>
      </p:sp>
      <p:sp>
        <p:nvSpPr>
          <p:cNvPr id="4" name="Slide Number Placeholder 3"/>
          <p:cNvSpPr>
            <a:spLocks noGrp="1"/>
          </p:cNvSpPr>
          <p:nvPr>
            <p:ph type="sldNum" sz="quarter" idx="10"/>
          </p:nvPr>
        </p:nvSpPr>
        <p:spPr/>
        <p:txBody>
          <a:bodyPr/>
          <a:lstStyle/>
          <a:p>
            <a:fld id="{941DD1F8-BE7B-4FF6-B456-81FC539E191A}" type="slidenum">
              <a:rPr lang="fr-CA" smtClean="0"/>
              <a:t>16</a:t>
            </a:fld>
            <a:endParaRPr lang="fr-CA"/>
          </a:p>
        </p:txBody>
      </p:sp>
    </p:spTree>
    <p:extLst>
      <p:ext uri="{BB962C8B-B14F-4D97-AF65-F5344CB8AC3E}">
        <p14:creationId xmlns:p14="http://schemas.microsoft.com/office/powerpoint/2010/main" val="31777677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sz="1200" dirty="0"/>
              <a:t>Louis Premier outil de localisation, de traitement et de publication des informations</a:t>
            </a:r>
          </a:p>
          <a:p>
            <a:r>
              <a:rPr lang="fr-CA" sz="1200" dirty="0"/>
              <a:t>Les producteurs de données </a:t>
            </a:r>
            <a:r>
              <a:rPr lang="fr-CA" sz="1200" dirty="0" err="1"/>
              <a:t>géo-référencés</a:t>
            </a:r>
            <a:r>
              <a:rPr lang="fr-CA" sz="1200" dirty="0"/>
              <a:t> bénéficient de méthodes de captage plus automatisées. L’acquisition de données massives (</a:t>
            </a:r>
            <a:r>
              <a:rPr lang="fr-CA" sz="1200" dirty="0" err="1"/>
              <a:t>jakarto</a:t>
            </a:r>
            <a:r>
              <a:rPr lang="fr-CA" sz="1200" dirty="0"/>
              <a:t>, </a:t>
            </a:r>
            <a:r>
              <a:rPr lang="fr-CA" sz="1200" dirty="0" err="1"/>
              <a:t>streetview</a:t>
            </a:r>
            <a:r>
              <a:rPr lang="fr-CA" sz="1200" dirty="0"/>
              <a:t>)</a:t>
            </a:r>
          </a:p>
          <a:p>
            <a:r>
              <a:rPr lang="fr-CA" sz="1200" dirty="0"/>
              <a:t>Le captage de données via les objets </a:t>
            </a:r>
            <a:r>
              <a:rPr lang="fr-CA" sz="1200" dirty="0" err="1"/>
              <a:t>conectés</a:t>
            </a:r>
            <a:r>
              <a:rPr lang="fr-CA" sz="1200" dirty="0"/>
              <a:t> de plus en plus nombreux rajoute une quantité phénoménale d’informations géo-</a:t>
            </a:r>
            <a:r>
              <a:rPr lang="fr-CA" sz="1200" dirty="0" err="1"/>
              <a:t>référenées</a:t>
            </a:r>
            <a:r>
              <a:rPr lang="fr-CA" sz="1200" dirty="0"/>
              <a:t> gratuitement aux fournisseurs de services (cellulaires, capteurs sur les autos, montres intelligentes, </a:t>
            </a:r>
            <a:r>
              <a:rPr lang="fr-CA" sz="1200" dirty="0" err="1"/>
              <a:t>etc</a:t>
            </a:r>
            <a:r>
              <a:rPr lang="fr-CA" sz="1200" dirty="0"/>
              <a:t>) (</a:t>
            </a:r>
            <a:r>
              <a:rPr lang="fr-CA" sz="1200" i="1" dirty="0">
                <a:latin typeface="Arial" panose="020B0604020202020204" pitchFamily="34" charset="0"/>
                <a:cs typeface="Arial" panose="020B0604020202020204" pitchFamily="34" charset="0"/>
              </a:rPr>
              <a:t>Par </a:t>
            </a:r>
            <a:r>
              <a:rPr lang="fr-CA" sz="1200" i="1" dirty="0" err="1">
                <a:latin typeface="Arial" panose="020B0604020202020204" pitchFamily="34" charset="0"/>
                <a:cs typeface="Arial" panose="020B0604020202020204" pitchFamily="34" charset="0"/>
                <a:hlinkClick r:id="rId3"/>
              </a:rPr>
              <a:t>ArnaudT</a:t>
            </a:r>
            <a:r>
              <a:rPr lang="fr-CA" sz="1200" i="1" dirty="0">
                <a:latin typeface="Arial" panose="020B0604020202020204" pitchFamily="34" charset="0"/>
                <a:cs typeface="Arial" panose="020B0604020202020204" pitchFamily="34" charset="0"/>
              </a:rPr>
              <a:t> dans </a:t>
            </a:r>
            <a:r>
              <a:rPr lang="fr-CA" sz="1200" i="1" dirty="0">
                <a:latin typeface="Arial" panose="020B0604020202020204" pitchFamily="34" charset="0"/>
                <a:cs typeface="Arial" panose="020B0604020202020204" pitchFamily="34" charset="0"/>
                <a:hlinkClick r:id="rId4"/>
              </a:rPr>
              <a:t>I) Le fonctionnement - Les capteurs</a:t>
            </a:r>
            <a:r>
              <a:rPr lang="fr-CA" sz="1200" i="1" dirty="0">
                <a:latin typeface="Arial" panose="020B0604020202020204" pitchFamily="34" charset="0"/>
                <a:cs typeface="Arial" panose="020B0604020202020204" pitchFamily="34" charset="0"/>
              </a:rPr>
              <a:t> le 1 Mars 2013</a:t>
            </a:r>
            <a:r>
              <a:rPr lang="fr-CA" i="1" dirty="0"/>
              <a:t> )</a:t>
            </a:r>
            <a:endParaRPr lang="fr-CA" sz="1200" dirty="0"/>
          </a:p>
          <a:p>
            <a:r>
              <a:rPr lang="fr-CA" sz="1200" dirty="0"/>
              <a:t>Les algorithmes de traitement de données, la reconnaissance des objet et visage l’intelligence artificielle accélèrent les analyses de plus en plus complexe. </a:t>
            </a:r>
            <a:r>
              <a:rPr lang="fr-CA" sz="1200" dirty="0">
                <a:hlinkClick r:id="rId5"/>
              </a:rPr>
              <a:t>(</a:t>
            </a:r>
            <a:r>
              <a:rPr lang="fr-CA" sz="1200" dirty="0" err="1">
                <a:hlinkClick r:id="rId5"/>
              </a:rPr>
              <a:t>jlr</a:t>
            </a:r>
            <a:r>
              <a:rPr lang="fr-CA" sz="1200" dirty="0">
                <a:hlinkClick r:id="rId5"/>
              </a:rPr>
              <a:t>)</a:t>
            </a:r>
            <a:r>
              <a:rPr lang="fr-CA" sz="1200" dirty="0"/>
              <a:t>, la reconnaissance automatisée des objets, </a:t>
            </a:r>
            <a:r>
              <a:rPr lang="fr-CA" sz="1200" dirty="0">
                <a:solidFill>
                  <a:srgbClr val="FF0000"/>
                </a:solidFill>
              </a:rPr>
              <a:t>vidéo sur les analyses d’information sur le web</a:t>
            </a:r>
          </a:p>
          <a:p>
            <a:r>
              <a:rPr lang="fr-CA" sz="1200" dirty="0"/>
              <a:t>Les systèmes de diffusion de données </a:t>
            </a:r>
            <a:r>
              <a:rPr lang="fr-CA" sz="1200" dirty="0" err="1"/>
              <a:t>géo-référencées</a:t>
            </a:r>
            <a:r>
              <a:rPr lang="fr-CA" sz="1200" dirty="0"/>
              <a:t> augmentent les attentes des consommateurs d’informations.</a:t>
            </a:r>
          </a:p>
        </p:txBody>
      </p:sp>
      <p:sp>
        <p:nvSpPr>
          <p:cNvPr id="4" name="Slide Number Placeholder 3"/>
          <p:cNvSpPr>
            <a:spLocks noGrp="1"/>
          </p:cNvSpPr>
          <p:nvPr>
            <p:ph type="sldNum" sz="quarter" idx="10"/>
          </p:nvPr>
        </p:nvSpPr>
        <p:spPr/>
        <p:txBody>
          <a:bodyPr/>
          <a:lstStyle/>
          <a:p>
            <a:fld id="{941DD1F8-BE7B-4FF6-B456-81FC539E191A}" type="slidenum">
              <a:rPr lang="fr-CA" smtClean="0"/>
              <a:t>17</a:t>
            </a:fld>
            <a:endParaRPr lang="fr-CA"/>
          </a:p>
        </p:txBody>
      </p:sp>
    </p:spTree>
    <p:extLst>
      <p:ext uri="{BB962C8B-B14F-4D97-AF65-F5344CB8AC3E}">
        <p14:creationId xmlns:p14="http://schemas.microsoft.com/office/powerpoint/2010/main" val="18691482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a:t>Vincent</a:t>
            </a:r>
          </a:p>
        </p:txBody>
      </p:sp>
      <p:sp>
        <p:nvSpPr>
          <p:cNvPr id="4" name="Espace réservé du numéro de diapositive 3"/>
          <p:cNvSpPr>
            <a:spLocks noGrp="1"/>
          </p:cNvSpPr>
          <p:nvPr>
            <p:ph type="sldNum" sz="quarter" idx="10"/>
          </p:nvPr>
        </p:nvSpPr>
        <p:spPr/>
        <p:txBody>
          <a:bodyPr/>
          <a:lstStyle/>
          <a:p>
            <a:fld id="{941DD1F8-BE7B-4FF6-B456-81FC539E191A}" type="slidenum">
              <a:rPr lang="fr-CA" smtClean="0"/>
              <a:t>18</a:t>
            </a:fld>
            <a:endParaRPr lang="fr-CA"/>
          </a:p>
        </p:txBody>
      </p:sp>
    </p:spTree>
    <p:extLst>
      <p:ext uri="{BB962C8B-B14F-4D97-AF65-F5344CB8AC3E}">
        <p14:creationId xmlns:p14="http://schemas.microsoft.com/office/powerpoint/2010/main" val="819499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a:t>Louis 2 minutes</a:t>
            </a:r>
          </a:p>
        </p:txBody>
      </p:sp>
      <p:sp>
        <p:nvSpPr>
          <p:cNvPr id="4" name="Espace réservé du numéro de diapositive 3"/>
          <p:cNvSpPr>
            <a:spLocks noGrp="1"/>
          </p:cNvSpPr>
          <p:nvPr>
            <p:ph type="sldNum" sz="quarter" idx="10"/>
          </p:nvPr>
        </p:nvSpPr>
        <p:spPr/>
        <p:txBody>
          <a:bodyPr/>
          <a:lstStyle/>
          <a:p>
            <a:fld id="{941DD1F8-BE7B-4FF6-B456-81FC539E191A}" type="slidenum">
              <a:rPr lang="fr-CA" smtClean="0"/>
              <a:t>19</a:t>
            </a:fld>
            <a:endParaRPr lang="fr-CA"/>
          </a:p>
        </p:txBody>
      </p:sp>
    </p:spTree>
    <p:extLst>
      <p:ext uri="{BB962C8B-B14F-4D97-AF65-F5344CB8AC3E}">
        <p14:creationId xmlns:p14="http://schemas.microsoft.com/office/powerpoint/2010/main" val="856480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a:t>Louis </a:t>
            </a:r>
          </a:p>
          <a:p>
            <a:r>
              <a:rPr lang="fr-CA" dirty="0"/>
              <a:t>Cellulaire + objets connectés = autant que la population mondiale</a:t>
            </a:r>
          </a:p>
          <a:p>
            <a:r>
              <a:rPr lang="fr-FR" dirty="0"/>
              <a:t>7,4 milliards d'abonnements mobiles étaient souscrits à fin 2016, selon les estimations de l'International </a:t>
            </a:r>
            <a:r>
              <a:rPr lang="fr-FR" dirty="0" err="1"/>
              <a:t>Telecommunication</a:t>
            </a:r>
            <a:r>
              <a:rPr lang="fr-FR" dirty="0"/>
              <a:t> Union, pour un taux de pénétration de 99,7%.</a:t>
            </a:r>
            <a:endParaRPr lang="fr-CA" dirty="0"/>
          </a:p>
          <a:p>
            <a:r>
              <a:rPr lang="fr-CA" dirty="0"/>
              <a:t>http://www.journaldunet.com/ebusiness/internet-mobile/1009553-monde-le-nombre-d-abonnes-au-telephone-mobile/</a:t>
            </a:r>
          </a:p>
          <a:p>
            <a:endParaRPr lang="fr-CA" dirty="0"/>
          </a:p>
        </p:txBody>
      </p:sp>
      <p:sp>
        <p:nvSpPr>
          <p:cNvPr id="4" name="Espace réservé du numéro de diapositive 3"/>
          <p:cNvSpPr>
            <a:spLocks noGrp="1"/>
          </p:cNvSpPr>
          <p:nvPr>
            <p:ph type="sldNum" sz="quarter" idx="10"/>
          </p:nvPr>
        </p:nvSpPr>
        <p:spPr/>
        <p:txBody>
          <a:bodyPr/>
          <a:lstStyle/>
          <a:p>
            <a:fld id="{941DD1F8-BE7B-4FF6-B456-81FC539E191A}" type="slidenum">
              <a:rPr lang="fr-CA" smtClean="0"/>
              <a:t>20</a:t>
            </a:fld>
            <a:endParaRPr lang="fr-CA"/>
          </a:p>
        </p:txBody>
      </p:sp>
    </p:spTree>
    <p:extLst>
      <p:ext uri="{BB962C8B-B14F-4D97-AF65-F5344CB8AC3E}">
        <p14:creationId xmlns:p14="http://schemas.microsoft.com/office/powerpoint/2010/main" val="856480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Vincent</a:t>
            </a:r>
          </a:p>
          <a:p>
            <a:r>
              <a:rPr lang="en-CA" dirty="0"/>
              <a:t>https://www.valueoftheweb.com/reports/the-economic-impact-of-geospatial-services</a:t>
            </a:r>
          </a:p>
        </p:txBody>
      </p:sp>
      <p:sp>
        <p:nvSpPr>
          <p:cNvPr id="4" name="Slide Number Placeholder 3"/>
          <p:cNvSpPr>
            <a:spLocks noGrp="1"/>
          </p:cNvSpPr>
          <p:nvPr>
            <p:ph type="sldNum" sz="quarter" idx="10"/>
          </p:nvPr>
        </p:nvSpPr>
        <p:spPr/>
        <p:txBody>
          <a:bodyPr/>
          <a:lstStyle/>
          <a:p>
            <a:fld id="{941DD1F8-BE7B-4FF6-B456-81FC539E191A}" type="slidenum">
              <a:rPr lang="fr-CA" smtClean="0"/>
              <a:t>21</a:t>
            </a:fld>
            <a:endParaRPr lang="fr-CA"/>
          </a:p>
        </p:txBody>
      </p:sp>
    </p:spTree>
    <p:extLst>
      <p:ext uri="{BB962C8B-B14F-4D97-AF65-F5344CB8AC3E}">
        <p14:creationId xmlns:p14="http://schemas.microsoft.com/office/powerpoint/2010/main" val="32460150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Vincent</a:t>
            </a:r>
            <a:endParaRPr lang="en-CA" dirty="0"/>
          </a:p>
        </p:txBody>
      </p:sp>
      <p:sp>
        <p:nvSpPr>
          <p:cNvPr id="4" name="Slide Number Placeholder 3"/>
          <p:cNvSpPr>
            <a:spLocks noGrp="1"/>
          </p:cNvSpPr>
          <p:nvPr>
            <p:ph type="sldNum" sz="quarter" idx="10"/>
          </p:nvPr>
        </p:nvSpPr>
        <p:spPr/>
        <p:txBody>
          <a:bodyPr/>
          <a:lstStyle/>
          <a:p>
            <a:fld id="{941DD1F8-BE7B-4FF6-B456-81FC539E191A}" type="slidenum">
              <a:rPr lang="fr-CA" smtClean="0"/>
              <a:t>22</a:t>
            </a:fld>
            <a:endParaRPr lang="fr-CA"/>
          </a:p>
        </p:txBody>
      </p:sp>
    </p:spTree>
    <p:extLst>
      <p:ext uri="{BB962C8B-B14F-4D97-AF65-F5344CB8AC3E}">
        <p14:creationId xmlns:p14="http://schemas.microsoft.com/office/powerpoint/2010/main" val="1983681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a:t>Une anecdote, avant 2000, une équipe imprimait des plans à la demande. En 2000, notre unité publiait une carte interactive, un service </a:t>
            </a:r>
            <a:r>
              <a:rPr lang="fr-CA" dirty="0" err="1"/>
              <a:t>carto</a:t>
            </a:r>
            <a:r>
              <a:rPr lang="fr-CA" dirty="0"/>
              <a:t>-web, pour délaisser une équipe dédier au dessin et analyse foncière. Nous pensions que l’équipe allait diminuer, au contraire, ce service à mis en lumière certains constats. Les utilisateurs demandes maintenant plus d’analyse qui requiert plus d’information et de plus en plus rapidement. Un rapport qui demandait 2 ans d’analyse prend maintenant 3 mois.</a:t>
            </a:r>
          </a:p>
        </p:txBody>
      </p:sp>
      <p:sp>
        <p:nvSpPr>
          <p:cNvPr id="4" name="Espace réservé du numéro de diapositive 3"/>
          <p:cNvSpPr>
            <a:spLocks noGrp="1"/>
          </p:cNvSpPr>
          <p:nvPr>
            <p:ph type="sldNum" sz="quarter" idx="10"/>
          </p:nvPr>
        </p:nvSpPr>
        <p:spPr/>
        <p:txBody>
          <a:bodyPr/>
          <a:lstStyle/>
          <a:p>
            <a:fld id="{941DD1F8-BE7B-4FF6-B456-81FC539E191A}" type="slidenum">
              <a:rPr lang="fr-CA" smtClean="0"/>
              <a:t>23</a:t>
            </a:fld>
            <a:endParaRPr lang="fr-CA"/>
          </a:p>
        </p:txBody>
      </p:sp>
    </p:spTree>
    <p:extLst>
      <p:ext uri="{BB962C8B-B14F-4D97-AF65-F5344CB8AC3E}">
        <p14:creationId xmlns:p14="http://schemas.microsoft.com/office/powerpoint/2010/main" val="3500060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CA" dirty="0"/>
              <a:t>Vincent; 2 max</a:t>
            </a:r>
          </a:p>
        </p:txBody>
      </p:sp>
      <p:sp>
        <p:nvSpPr>
          <p:cNvPr id="4" name="Espace réservé du numéro de diapositive 3"/>
          <p:cNvSpPr>
            <a:spLocks noGrp="1"/>
          </p:cNvSpPr>
          <p:nvPr>
            <p:ph type="sldNum" sz="quarter" idx="10"/>
          </p:nvPr>
        </p:nvSpPr>
        <p:spPr/>
        <p:txBody>
          <a:bodyPr/>
          <a:lstStyle/>
          <a:p>
            <a:fld id="{941DD1F8-BE7B-4FF6-B456-81FC539E191A}" type="slidenum">
              <a:rPr lang="fr-CA" smtClean="0"/>
              <a:t>2</a:t>
            </a:fld>
            <a:endParaRPr lang="fr-CA"/>
          </a:p>
        </p:txBody>
      </p:sp>
    </p:spTree>
    <p:extLst>
      <p:ext uri="{BB962C8B-B14F-4D97-AF65-F5344CB8AC3E}">
        <p14:creationId xmlns:p14="http://schemas.microsoft.com/office/powerpoint/2010/main" val="8612034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fld id="{941DD1F8-BE7B-4FF6-B456-81FC539E191A}" type="slidenum">
              <a:rPr lang="fr-CA" smtClean="0"/>
              <a:t>24</a:t>
            </a:fld>
            <a:endParaRPr lang="fr-CA"/>
          </a:p>
        </p:txBody>
      </p:sp>
    </p:spTree>
    <p:extLst>
      <p:ext uri="{BB962C8B-B14F-4D97-AF65-F5344CB8AC3E}">
        <p14:creationId xmlns:p14="http://schemas.microsoft.com/office/powerpoint/2010/main" val="1724368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a:t>10 secondes</a:t>
            </a:r>
          </a:p>
          <a:p>
            <a:r>
              <a:rPr lang="fr-CA" dirty="0"/>
              <a:t>Louis</a:t>
            </a:r>
          </a:p>
        </p:txBody>
      </p:sp>
      <p:sp>
        <p:nvSpPr>
          <p:cNvPr id="4" name="Espace réservé du numéro de diapositive 3"/>
          <p:cNvSpPr>
            <a:spLocks noGrp="1"/>
          </p:cNvSpPr>
          <p:nvPr>
            <p:ph type="sldNum" sz="quarter" idx="10"/>
          </p:nvPr>
        </p:nvSpPr>
        <p:spPr/>
        <p:txBody>
          <a:bodyPr/>
          <a:lstStyle/>
          <a:p>
            <a:fld id="{941DD1F8-BE7B-4FF6-B456-81FC539E191A}" type="slidenum">
              <a:rPr lang="fr-CA" smtClean="0"/>
              <a:t>25</a:t>
            </a:fld>
            <a:endParaRPr lang="fr-CA"/>
          </a:p>
        </p:txBody>
      </p:sp>
    </p:spTree>
    <p:extLst>
      <p:ext uri="{BB962C8B-B14F-4D97-AF65-F5344CB8AC3E}">
        <p14:creationId xmlns:p14="http://schemas.microsoft.com/office/powerpoint/2010/main" val="4095398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CA" dirty="0"/>
              <a:t>Vincent; 2 max</a:t>
            </a:r>
          </a:p>
        </p:txBody>
      </p:sp>
      <p:sp>
        <p:nvSpPr>
          <p:cNvPr id="4" name="Slide Number Placeholder 3"/>
          <p:cNvSpPr>
            <a:spLocks noGrp="1"/>
          </p:cNvSpPr>
          <p:nvPr>
            <p:ph type="sldNum" sz="quarter" idx="10"/>
          </p:nvPr>
        </p:nvSpPr>
        <p:spPr/>
        <p:txBody>
          <a:bodyPr/>
          <a:lstStyle/>
          <a:p>
            <a:fld id="{941DD1F8-BE7B-4FF6-B456-81FC539E191A}" type="slidenum">
              <a:rPr lang="fr-CA" smtClean="0"/>
              <a:t>3</a:t>
            </a:fld>
            <a:endParaRPr lang="fr-CA"/>
          </a:p>
        </p:txBody>
      </p:sp>
    </p:spTree>
    <p:extLst>
      <p:ext uri="{BB962C8B-B14F-4D97-AF65-F5344CB8AC3E}">
        <p14:creationId xmlns:p14="http://schemas.microsoft.com/office/powerpoint/2010/main" val="7081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CA" dirty="0"/>
              <a:t>Vincent; 2 max</a:t>
            </a:r>
          </a:p>
        </p:txBody>
      </p:sp>
      <p:sp>
        <p:nvSpPr>
          <p:cNvPr id="4" name="Slide Number Placeholder 3"/>
          <p:cNvSpPr>
            <a:spLocks noGrp="1"/>
          </p:cNvSpPr>
          <p:nvPr>
            <p:ph type="sldNum" sz="quarter" idx="10"/>
          </p:nvPr>
        </p:nvSpPr>
        <p:spPr/>
        <p:txBody>
          <a:bodyPr/>
          <a:lstStyle/>
          <a:p>
            <a:fld id="{941DD1F8-BE7B-4FF6-B456-81FC539E191A}" type="slidenum">
              <a:rPr lang="fr-CA" smtClean="0"/>
              <a:t>4</a:t>
            </a:fld>
            <a:endParaRPr lang="fr-CA"/>
          </a:p>
        </p:txBody>
      </p:sp>
    </p:spTree>
    <p:extLst>
      <p:ext uri="{BB962C8B-B14F-4D97-AF65-F5344CB8AC3E}">
        <p14:creationId xmlns:p14="http://schemas.microsoft.com/office/powerpoint/2010/main" val="1629525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Louis; 2 minutes</a:t>
            </a:r>
            <a:endParaRPr lang="en-CA" dirty="0"/>
          </a:p>
        </p:txBody>
      </p:sp>
      <p:sp>
        <p:nvSpPr>
          <p:cNvPr id="4" name="Slide Number Placeholder 3"/>
          <p:cNvSpPr>
            <a:spLocks noGrp="1"/>
          </p:cNvSpPr>
          <p:nvPr>
            <p:ph type="sldNum" sz="quarter" idx="10"/>
          </p:nvPr>
        </p:nvSpPr>
        <p:spPr/>
        <p:txBody>
          <a:bodyPr/>
          <a:lstStyle/>
          <a:p>
            <a:fld id="{941DD1F8-BE7B-4FF6-B456-81FC539E191A}" type="slidenum">
              <a:rPr lang="fr-CA" smtClean="0"/>
              <a:t>5</a:t>
            </a:fld>
            <a:endParaRPr lang="fr-CA"/>
          </a:p>
        </p:txBody>
      </p:sp>
    </p:spTree>
    <p:extLst>
      <p:ext uri="{BB962C8B-B14F-4D97-AF65-F5344CB8AC3E}">
        <p14:creationId xmlns:p14="http://schemas.microsoft.com/office/powerpoint/2010/main" val="1747842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Louis 2 minutes</a:t>
            </a:r>
            <a:endParaRPr lang="en-CA" dirty="0"/>
          </a:p>
        </p:txBody>
      </p:sp>
      <p:sp>
        <p:nvSpPr>
          <p:cNvPr id="4" name="Slide Number Placeholder 3"/>
          <p:cNvSpPr>
            <a:spLocks noGrp="1"/>
          </p:cNvSpPr>
          <p:nvPr>
            <p:ph type="sldNum" sz="quarter" idx="10"/>
          </p:nvPr>
        </p:nvSpPr>
        <p:spPr/>
        <p:txBody>
          <a:bodyPr/>
          <a:lstStyle/>
          <a:p>
            <a:fld id="{941DD1F8-BE7B-4FF6-B456-81FC539E191A}" type="slidenum">
              <a:rPr lang="fr-CA" smtClean="0"/>
              <a:t>6</a:t>
            </a:fld>
            <a:endParaRPr lang="fr-CA"/>
          </a:p>
        </p:txBody>
      </p:sp>
    </p:spTree>
    <p:extLst>
      <p:ext uri="{BB962C8B-B14F-4D97-AF65-F5344CB8AC3E}">
        <p14:creationId xmlns:p14="http://schemas.microsoft.com/office/powerpoint/2010/main" val="4238916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Vincent 1 minute</a:t>
            </a:r>
            <a:endParaRPr lang="en-CA" dirty="0"/>
          </a:p>
        </p:txBody>
      </p:sp>
      <p:sp>
        <p:nvSpPr>
          <p:cNvPr id="4" name="Slide Number Placeholder 3"/>
          <p:cNvSpPr>
            <a:spLocks noGrp="1"/>
          </p:cNvSpPr>
          <p:nvPr>
            <p:ph type="sldNum" sz="quarter" idx="10"/>
          </p:nvPr>
        </p:nvSpPr>
        <p:spPr/>
        <p:txBody>
          <a:bodyPr/>
          <a:lstStyle/>
          <a:p>
            <a:fld id="{941DD1F8-BE7B-4FF6-B456-81FC539E191A}" type="slidenum">
              <a:rPr lang="fr-CA" smtClean="0"/>
              <a:t>7</a:t>
            </a:fld>
            <a:endParaRPr lang="fr-CA"/>
          </a:p>
        </p:txBody>
      </p:sp>
    </p:spTree>
    <p:extLst>
      <p:ext uri="{BB962C8B-B14F-4D97-AF65-F5344CB8AC3E}">
        <p14:creationId xmlns:p14="http://schemas.microsoft.com/office/powerpoint/2010/main" val="2678908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Louis Même chose avec les détections et interceptions des messages codés. Sans connaître le contenu du message, les alliés pouvaient calculer la position des émetteurs à partir du réseaux d’écoute. Un peu comme le système de sécurité boom rang avec les antennes cellulaires.</a:t>
            </a:r>
          </a:p>
        </p:txBody>
      </p:sp>
      <p:sp>
        <p:nvSpPr>
          <p:cNvPr id="4" name="Slide Number Placeholder 3"/>
          <p:cNvSpPr>
            <a:spLocks noGrp="1"/>
          </p:cNvSpPr>
          <p:nvPr>
            <p:ph type="sldNum" sz="quarter" idx="10"/>
          </p:nvPr>
        </p:nvSpPr>
        <p:spPr/>
        <p:txBody>
          <a:bodyPr/>
          <a:lstStyle/>
          <a:p>
            <a:fld id="{941DD1F8-BE7B-4FF6-B456-81FC539E191A}" type="slidenum">
              <a:rPr lang="fr-CA" smtClean="0"/>
              <a:t>8</a:t>
            </a:fld>
            <a:endParaRPr lang="fr-CA"/>
          </a:p>
        </p:txBody>
      </p:sp>
    </p:spTree>
    <p:extLst>
      <p:ext uri="{BB962C8B-B14F-4D97-AF65-F5344CB8AC3E}">
        <p14:creationId xmlns:p14="http://schemas.microsoft.com/office/powerpoint/2010/main" val="113175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Louis</a:t>
            </a:r>
          </a:p>
          <a:p>
            <a:r>
              <a:rPr lang="fr-CA" dirty="0"/>
              <a:t>On reconnait toujours les mêmes composantes du système. Mobile, positionnement, communication et fournisseur de services. On peut </a:t>
            </a:r>
            <a:r>
              <a:rPr lang="fr-CA" dirty="0" err="1"/>
              <a:t>interoger</a:t>
            </a:r>
            <a:r>
              <a:rPr lang="fr-CA" dirty="0"/>
              <a:t> les avions, connaître leur provenance, destination et même une vue rapprochée de l’appareil, le tout en temps réel.</a:t>
            </a:r>
          </a:p>
        </p:txBody>
      </p:sp>
      <p:sp>
        <p:nvSpPr>
          <p:cNvPr id="4" name="Slide Number Placeholder 3"/>
          <p:cNvSpPr>
            <a:spLocks noGrp="1"/>
          </p:cNvSpPr>
          <p:nvPr>
            <p:ph type="sldNum" sz="quarter" idx="10"/>
          </p:nvPr>
        </p:nvSpPr>
        <p:spPr/>
        <p:txBody>
          <a:bodyPr/>
          <a:lstStyle/>
          <a:p>
            <a:fld id="{941DD1F8-BE7B-4FF6-B456-81FC539E191A}" type="slidenum">
              <a:rPr lang="fr-CA" smtClean="0"/>
              <a:t>13</a:t>
            </a:fld>
            <a:endParaRPr lang="fr-CA"/>
          </a:p>
        </p:txBody>
      </p:sp>
    </p:spTree>
    <p:extLst>
      <p:ext uri="{BB962C8B-B14F-4D97-AF65-F5344CB8AC3E}">
        <p14:creationId xmlns:p14="http://schemas.microsoft.com/office/powerpoint/2010/main" val="312429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Sous-titre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fr-FR"/>
              <a:t>Modifiez le style des sous-titres du masque</a:t>
            </a:r>
            <a:endParaRPr kumimoji="0" lang="en-US"/>
          </a:p>
        </p:txBody>
      </p:sp>
      <p:sp>
        <p:nvSpPr>
          <p:cNvPr id="28" name="Espace réservé de la date 27"/>
          <p:cNvSpPr>
            <a:spLocks noGrp="1"/>
          </p:cNvSpPr>
          <p:nvPr>
            <p:ph type="dt" sz="half" idx="10"/>
          </p:nvPr>
        </p:nvSpPr>
        <p:spPr/>
        <p:txBody>
          <a:bodyPr/>
          <a:lstStyle/>
          <a:p>
            <a:fld id="{6722E830-995E-49F4-AFAF-968BEE368E7C}" type="datetimeFigureOut">
              <a:rPr lang="fr-CA" smtClean="0"/>
              <a:t>2017-11-27</a:t>
            </a:fld>
            <a:endParaRPr lang="fr-CA"/>
          </a:p>
        </p:txBody>
      </p:sp>
      <p:sp>
        <p:nvSpPr>
          <p:cNvPr id="17" name="Espace réservé du pied de page 16"/>
          <p:cNvSpPr>
            <a:spLocks noGrp="1"/>
          </p:cNvSpPr>
          <p:nvPr>
            <p:ph type="ftr" sz="quarter" idx="11"/>
          </p:nvPr>
        </p:nvSpPr>
        <p:spPr/>
        <p:txBody>
          <a:bodyPr/>
          <a:lstStyle/>
          <a:p>
            <a:endParaRPr lang="fr-CA"/>
          </a:p>
        </p:txBody>
      </p:sp>
      <p:sp>
        <p:nvSpPr>
          <p:cNvPr id="7" name="Connecteur droit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Ellipse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Ellipse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Espace réservé du numéro de diapositive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1F0A52EA-F3E1-437D-9230-2F48CA08987F}" type="slidenum">
              <a:rPr lang="fr-CA" smtClean="0"/>
              <a:t>‹#›</a:t>
            </a:fld>
            <a:endParaRPr lang="fr-CA"/>
          </a:p>
        </p:txBody>
      </p:sp>
      <p:sp>
        <p:nvSpPr>
          <p:cNvPr id="8" name="Titre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fr-FR"/>
              <a:t>Modifiez le style du titre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bg>
      <p:bgRef idx="1001">
        <a:schemeClr val="bg2"/>
      </p:bgRef>
    </p:bg>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Modifiez le style du titre</a:t>
            </a:r>
            <a:endParaRPr kumimoji="0" lang="en-US"/>
          </a:p>
        </p:txBody>
      </p:sp>
      <p:sp>
        <p:nvSpPr>
          <p:cNvPr id="3" name="Espace réservé du texte vertical 2"/>
          <p:cNvSpPr>
            <a:spLocks noGrp="1"/>
          </p:cNvSpPr>
          <p:nvPr>
            <p:ph type="body" orient="vert" idx="1"/>
          </p:nvPr>
        </p:nvSpPr>
        <p:spPr/>
        <p:txBody>
          <a:bodyPr vert="eaVert"/>
          <a:lstStyle/>
          <a:p>
            <a:pPr lvl="0" eaLnBrk="1" latinLnBrk="0" hangingPunct="1"/>
            <a:r>
              <a:rPr lang="fr-FR"/>
              <a:t>Modifiez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e la date 3"/>
          <p:cNvSpPr>
            <a:spLocks noGrp="1"/>
          </p:cNvSpPr>
          <p:nvPr>
            <p:ph type="dt" sz="half" idx="10"/>
          </p:nvPr>
        </p:nvSpPr>
        <p:spPr/>
        <p:txBody>
          <a:bodyPr/>
          <a:lstStyle/>
          <a:p>
            <a:fld id="{6722E830-995E-49F4-AFAF-968BEE368E7C}" type="datetimeFigureOut">
              <a:rPr lang="fr-CA" smtClean="0"/>
              <a:t>2017-11-27</a:t>
            </a:fld>
            <a:endParaRPr lang="fr-CA"/>
          </a:p>
        </p:txBody>
      </p:sp>
      <p:sp>
        <p:nvSpPr>
          <p:cNvPr id="5" name="Espace réservé du pied de page 4"/>
          <p:cNvSpPr>
            <a:spLocks noGrp="1"/>
          </p:cNvSpPr>
          <p:nvPr>
            <p:ph type="ftr" sz="quarter" idx="11"/>
          </p:nvPr>
        </p:nvSpPr>
        <p:spPr/>
        <p:txBody>
          <a:bodyPr/>
          <a:lstStyle/>
          <a:p>
            <a:endParaRPr lang="fr-CA"/>
          </a:p>
        </p:txBody>
      </p:sp>
      <p:sp>
        <p:nvSpPr>
          <p:cNvPr id="6" name="Espace réservé du numéro de diapositive 5"/>
          <p:cNvSpPr>
            <a:spLocks noGrp="1"/>
          </p:cNvSpPr>
          <p:nvPr>
            <p:ph type="sldNum" sz="quarter" idx="12"/>
          </p:nvPr>
        </p:nvSpPr>
        <p:spPr/>
        <p:txBody>
          <a:bodyPr/>
          <a:lstStyle/>
          <a:p>
            <a:fld id="{1F0A52EA-F3E1-437D-9230-2F48CA08987F}" type="slidenum">
              <a:rPr lang="fr-CA" smtClean="0"/>
              <a:t>‹#›</a:t>
            </a:fld>
            <a:endParaRPr lang="fr-CA"/>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bg>
      <p:bgRef idx="1001">
        <a:schemeClr val="bg2"/>
      </p:bgRef>
    </p:bg>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Connecteur droit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Ellipse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Ellipse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Espace réservé du numéro de diapositive 5"/>
          <p:cNvSpPr>
            <a:spLocks noGrp="1"/>
          </p:cNvSpPr>
          <p:nvPr>
            <p:ph type="sldNum" sz="quarter" idx="12"/>
          </p:nvPr>
        </p:nvSpPr>
        <p:spPr>
          <a:xfrm>
            <a:off x="6915912" y="3009901"/>
            <a:ext cx="457200" cy="441325"/>
          </a:xfrm>
        </p:spPr>
        <p:txBody>
          <a:bodyPr/>
          <a:lstStyle/>
          <a:p>
            <a:fld id="{1F0A52EA-F3E1-437D-9230-2F48CA08987F}" type="slidenum">
              <a:rPr lang="fr-CA" smtClean="0"/>
              <a:t>‹#›</a:t>
            </a:fld>
            <a:endParaRPr lang="fr-CA"/>
          </a:p>
        </p:txBody>
      </p:sp>
      <p:sp>
        <p:nvSpPr>
          <p:cNvPr id="3" name="Espace réservé du texte vertical 2"/>
          <p:cNvSpPr>
            <a:spLocks noGrp="1"/>
          </p:cNvSpPr>
          <p:nvPr>
            <p:ph type="body" orient="vert" idx="1"/>
          </p:nvPr>
        </p:nvSpPr>
        <p:spPr>
          <a:xfrm>
            <a:off x="304800" y="304800"/>
            <a:ext cx="6553200" cy="5821366"/>
          </a:xfrm>
        </p:spPr>
        <p:txBody>
          <a:bodyPr vert="eaVert"/>
          <a:lstStyle/>
          <a:p>
            <a:pPr lvl="0" eaLnBrk="1" latinLnBrk="0" hangingPunct="1"/>
            <a:r>
              <a:rPr lang="fr-FR"/>
              <a:t>Modifiez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e la date 3"/>
          <p:cNvSpPr>
            <a:spLocks noGrp="1"/>
          </p:cNvSpPr>
          <p:nvPr>
            <p:ph type="dt" sz="half" idx="10"/>
          </p:nvPr>
        </p:nvSpPr>
        <p:spPr/>
        <p:txBody>
          <a:bodyPr/>
          <a:lstStyle/>
          <a:p>
            <a:fld id="{6722E830-995E-49F4-AFAF-968BEE368E7C}" type="datetimeFigureOut">
              <a:rPr lang="fr-CA" smtClean="0"/>
              <a:t>2017-11-27</a:t>
            </a:fld>
            <a:endParaRPr lang="fr-CA"/>
          </a:p>
        </p:txBody>
      </p:sp>
      <p:sp>
        <p:nvSpPr>
          <p:cNvPr id="5" name="Espace réservé du pied de page 4"/>
          <p:cNvSpPr>
            <a:spLocks noGrp="1"/>
          </p:cNvSpPr>
          <p:nvPr>
            <p:ph type="ftr" sz="quarter" idx="11"/>
          </p:nvPr>
        </p:nvSpPr>
        <p:spPr/>
        <p:txBody>
          <a:bodyPr/>
          <a:lstStyle/>
          <a:p>
            <a:endParaRPr lang="fr-CA"/>
          </a:p>
        </p:txBody>
      </p:sp>
      <p:sp>
        <p:nvSpPr>
          <p:cNvPr id="2" name="Titre vertical 1"/>
          <p:cNvSpPr>
            <a:spLocks noGrp="1"/>
          </p:cNvSpPr>
          <p:nvPr>
            <p:ph type="title" orient="vert"/>
          </p:nvPr>
        </p:nvSpPr>
        <p:spPr>
          <a:xfrm>
            <a:off x="7391400" y="304801"/>
            <a:ext cx="1447800" cy="5851525"/>
          </a:xfrm>
        </p:spPr>
        <p:txBody>
          <a:bodyPr vert="eaVert"/>
          <a:lstStyle/>
          <a:p>
            <a:r>
              <a:rPr kumimoji="0" lang="fr-FR"/>
              <a:t>Modifiez le style du titre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bg>
      <p:bgRef idx="1001">
        <a:schemeClr val="bg2"/>
      </p:bgRef>
    </p:bg>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solidFill>
                  <a:schemeClr val="accent3">
                    <a:shade val="75000"/>
                  </a:schemeClr>
                </a:solidFill>
              </a:defRPr>
            </a:lvl1pPr>
          </a:lstStyle>
          <a:p>
            <a:r>
              <a:rPr kumimoji="0" lang="fr-FR"/>
              <a:t>Modifiez le style du titre</a:t>
            </a:r>
            <a:endParaRPr kumimoji="0" lang="en-US"/>
          </a:p>
        </p:txBody>
      </p:sp>
      <p:sp>
        <p:nvSpPr>
          <p:cNvPr id="4" name="Espace réservé de la date 3"/>
          <p:cNvSpPr>
            <a:spLocks noGrp="1"/>
          </p:cNvSpPr>
          <p:nvPr>
            <p:ph type="dt" sz="half" idx="10"/>
          </p:nvPr>
        </p:nvSpPr>
        <p:spPr/>
        <p:txBody>
          <a:bodyPr/>
          <a:lstStyle/>
          <a:p>
            <a:fld id="{6722E830-995E-49F4-AFAF-968BEE368E7C}" type="datetimeFigureOut">
              <a:rPr lang="fr-CA" smtClean="0"/>
              <a:t>2017-11-27</a:t>
            </a:fld>
            <a:endParaRPr lang="fr-CA"/>
          </a:p>
        </p:txBody>
      </p:sp>
      <p:sp>
        <p:nvSpPr>
          <p:cNvPr id="5" name="Espace réservé du pied de page 4"/>
          <p:cNvSpPr>
            <a:spLocks noGrp="1"/>
          </p:cNvSpPr>
          <p:nvPr>
            <p:ph type="ftr" sz="quarter" idx="11"/>
          </p:nvPr>
        </p:nvSpPr>
        <p:spPr/>
        <p:txBody>
          <a:bodyPr/>
          <a:lstStyle/>
          <a:p>
            <a:endParaRPr lang="fr-CA"/>
          </a:p>
        </p:txBody>
      </p:sp>
      <p:sp>
        <p:nvSpPr>
          <p:cNvPr id="6" name="Espace réservé du numéro de diapositive 5"/>
          <p:cNvSpPr>
            <a:spLocks noGrp="1"/>
          </p:cNvSpPr>
          <p:nvPr>
            <p:ph type="sldNum" sz="quarter" idx="12"/>
          </p:nvPr>
        </p:nvSpPr>
        <p:spPr>
          <a:xfrm>
            <a:off x="4361688" y="1026372"/>
            <a:ext cx="457200" cy="441325"/>
          </a:xfrm>
        </p:spPr>
        <p:txBody>
          <a:bodyPr/>
          <a:lstStyle/>
          <a:p>
            <a:fld id="{1F0A52EA-F3E1-437D-9230-2F48CA08987F}" type="slidenum">
              <a:rPr lang="fr-CA" smtClean="0"/>
              <a:t>‹#›</a:t>
            </a:fld>
            <a:endParaRPr lang="fr-CA"/>
          </a:p>
        </p:txBody>
      </p:sp>
      <p:sp>
        <p:nvSpPr>
          <p:cNvPr id="8" name="Espace réservé du contenu 7"/>
          <p:cNvSpPr>
            <a:spLocks noGrp="1"/>
          </p:cNvSpPr>
          <p:nvPr>
            <p:ph sz="quarter" idx="1"/>
          </p:nvPr>
        </p:nvSpPr>
        <p:spPr>
          <a:xfrm>
            <a:off x="301752" y="1527048"/>
            <a:ext cx="8503920" cy="4572000"/>
          </a:xfrm>
        </p:spPr>
        <p:txBody>
          <a:bodyPr/>
          <a:lstStyle/>
          <a:p>
            <a:pPr lvl="0" eaLnBrk="1" latinLnBrk="0" hangingPunct="1"/>
            <a:r>
              <a:rPr lang="fr-FR"/>
              <a:t>Modifiez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Espace réservé du texte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fr-FR"/>
              <a:t>Modifiez les styles du texte du masque</a:t>
            </a:r>
          </a:p>
        </p:txBody>
      </p:sp>
      <p:sp>
        <p:nvSpPr>
          <p:cNvPr id="13" name="Rectangle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Rectangle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Espace réservé du pied de page 4"/>
          <p:cNvSpPr>
            <a:spLocks noGrp="1"/>
          </p:cNvSpPr>
          <p:nvPr>
            <p:ph type="ftr" sz="quarter" idx="11"/>
          </p:nvPr>
        </p:nvSpPr>
        <p:spPr/>
        <p:txBody>
          <a:bodyPr/>
          <a:lstStyle/>
          <a:p>
            <a:endParaRPr lang="fr-CA"/>
          </a:p>
        </p:txBody>
      </p:sp>
      <p:sp>
        <p:nvSpPr>
          <p:cNvPr id="4" name="Espace réservé de la date 3"/>
          <p:cNvSpPr>
            <a:spLocks noGrp="1"/>
          </p:cNvSpPr>
          <p:nvPr>
            <p:ph type="dt" sz="half" idx="10"/>
          </p:nvPr>
        </p:nvSpPr>
        <p:spPr/>
        <p:txBody>
          <a:bodyPr/>
          <a:lstStyle/>
          <a:p>
            <a:fld id="{6722E830-995E-49F4-AFAF-968BEE368E7C}" type="datetimeFigureOut">
              <a:rPr lang="fr-CA" smtClean="0"/>
              <a:t>2017-11-27</a:t>
            </a:fld>
            <a:endParaRPr lang="fr-CA"/>
          </a:p>
        </p:txBody>
      </p:sp>
      <p:sp>
        <p:nvSpPr>
          <p:cNvPr id="8" name="Connecteur droit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Ellipse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Ellipse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Espace réservé du numéro de diapositive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1F0A52EA-F3E1-437D-9230-2F48CA08987F}" type="slidenum">
              <a:rPr lang="fr-CA" smtClean="0"/>
              <a:t>‹#›</a:t>
            </a:fld>
            <a:endParaRPr lang="fr-CA"/>
          </a:p>
        </p:txBody>
      </p:sp>
      <p:sp>
        <p:nvSpPr>
          <p:cNvPr id="2" name="Titre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fr-FR"/>
              <a:t>Modifiez le style du titre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bg>
      <p:bgRef idx="1001">
        <a:schemeClr val="bg2"/>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01752" y="228600"/>
            <a:ext cx="8534400" cy="758952"/>
          </a:xfrm>
        </p:spPr>
        <p:txBody>
          <a:bodyPr/>
          <a:lstStyle/>
          <a:p>
            <a:r>
              <a:rPr kumimoji="0" lang="fr-FR"/>
              <a:t>Modifiez le style du titre</a:t>
            </a:r>
            <a:endParaRPr kumimoji="0" lang="en-US"/>
          </a:p>
        </p:txBody>
      </p:sp>
      <p:sp>
        <p:nvSpPr>
          <p:cNvPr id="5" name="Espace réservé de la date 4"/>
          <p:cNvSpPr>
            <a:spLocks noGrp="1"/>
          </p:cNvSpPr>
          <p:nvPr>
            <p:ph type="dt" sz="half" idx="10"/>
          </p:nvPr>
        </p:nvSpPr>
        <p:spPr>
          <a:xfrm>
            <a:off x="5791200" y="6409944"/>
            <a:ext cx="3044952" cy="365760"/>
          </a:xfrm>
        </p:spPr>
        <p:txBody>
          <a:bodyPr/>
          <a:lstStyle/>
          <a:p>
            <a:fld id="{6722E830-995E-49F4-AFAF-968BEE368E7C}" type="datetimeFigureOut">
              <a:rPr lang="fr-CA" smtClean="0"/>
              <a:t>2017-11-27</a:t>
            </a:fld>
            <a:endParaRPr lang="fr-CA"/>
          </a:p>
        </p:txBody>
      </p:sp>
      <p:sp>
        <p:nvSpPr>
          <p:cNvPr id="6" name="Espace réservé du pied de page 5"/>
          <p:cNvSpPr>
            <a:spLocks noGrp="1"/>
          </p:cNvSpPr>
          <p:nvPr>
            <p:ph type="ftr" sz="quarter" idx="11"/>
          </p:nvPr>
        </p:nvSpPr>
        <p:spPr/>
        <p:txBody>
          <a:bodyPr/>
          <a:lstStyle/>
          <a:p>
            <a:endParaRPr lang="fr-CA"/>
          </a:p>
        </p:txBody>
      </p:sp>
      <p:sp>
        <p:nvSpPr>
          <p:cNvPr id="7" name="Espace réservé du numéro de diapositive 6"/>
          <p:cNvSpPr>
            <a:spLocks noGrp="1"/>
          </p:cNvSpPr>
          <p:nvPr>
            <p:ph type="sldNum" sz="quarter" idx="12"/>
          </p:nvPr>
        </p:nvSpPr>
        <p:spPr/>
        <p:txBody>
          <a:bodyPr/>
          <a:lstStyle/>
          <a:p>
            <a:fld id="{1F0A52EA-F3E1-437D-9230-2F48CA08987F}" type="slidenum">
              <a:rPr lang="fr-CA" smtClean="0"/>
              <a:t>‹#›</a:t>
            </a:fld>
            <a:endParaRPr lang="fr-CA"/>
          </a:p>
        </p:txBody>
      </p:sp>
      <p:sp>
        <p:nvSpPr>
          <p:cNvPr id="8" name="Connecteur droit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Espace réservé du contenu 9"/>
          <p:cNvSpPr>
            <a:spLocks noGrp="1"/>
          </p:cNvSpPr>
          <p:nvPr>
            <p:ph sz="half" idx="1"/>
          </p:nvPr>
        </p:nvSpPr>
        <p:spPr>
          <a:xfrm>
            <a:off x="301752" y="1371600"/>
            <a:ext cx="4038600" cy="4681728"/>
          </a:xfrm>
        </p:spPr>
        <p:txBody>
          <a:bodyPr/>
          <a:lstStyle>
            <a:lvl1pPr>
              <a:defRPr sz="2500"/>
            </a:lvl1pPr>
          </a:lstStyle>
          <a:p>
            <a:pPr lvl="0" eaLnBrk="1" latinLnBrk="0" hangingPunct="1"/>
            <a:r>
              <a:rPr lang="fr-FR"/>
              <a:t>Modifiez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12" name="Espace réservé du contenu 11"/>
          <p:cNvSpPr>
            <a:spLocks noGrp="1"/>
          </p:cNvSpPr>
          <p:nvPr>
            <p:ph sz="half" idx="2"/>
          </p:nvPr>
        </p:nvSpPr>
        <p:spPr>
          <a:xfrm>
            <a:off x="4800600" y="1371600"/>
            <a:ext cx="4038600" cy="4681728"/>
          </a:xfrm>
        </p:spPr>
        <p:txBody>
          <a:bodyPr/>
          <a:lstStyle>
            <a:lvl1pPr>
              <a:defRPr sz="2500"/>
            </a:lvl1pPr>
          </a:lstStyle>
          <a:p>
            <a:pPr lvl="0" eaLnBrk="1" latinLnBrk="0" hangingPunct="1"/>
            <a:r>
              <a:rPr lang="fr-FR"/>
              <a:t>Modifiez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ison">
    <p:bg>
      <p:bgRef idx="1001">
        <a:schemeClr val="bg2"/>
      </p:bgRef>
    </p:bg>
    <p:spTree>
      <p:nvGrpSpPr>
        <p:cNvPr id="1" name=""/>
        <p:cNvGrpSpPr/>
        <p:nvPr/>
      </p:nvGrpSpPr>
      <p:grpSpPr>
        <a:xfrm>
          <a:off x="0" y="0"/>
          <a:ext cx="0" cy="0"/>
          <a:chOff x="0" y="0"/>
          <a:chExt cx="0" cy="0"/>
        </a:xfrm>
      </p:grpSpPr>
      <p:sp>
        <p:nvSpPr>
          <p:cNvPr id="10" name="Connecteur droit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Rectangle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Rectangle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Rectangle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Espace réservé du texte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fr-FR"/>
              <a:t>Modifiez les styles du texte du masque</a:t>
            </a:r>
          </a:p>
        </p:txBody>
      </p:sp>
      <p:sp>
        <p:nvSpPr>
          <p:cNvPr id="4" name="Espace réservé du texte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fr-FR"/>
              <a:t>Modifiez les styles du texte du masque</a:t>
            </a:r>
          </a:p>
        </p:txBody>
      </p:sp>
      <p:sp>
        <p:nvSpPr>
          <p:cNvPr id="7" name="Espace réservé de la date 6"/>
          <p:cNvSpPr>
            <a:spLocks noGrp="1"/>
          </p:cNvSpPr>
          <p:nvPr>
            <p:ph type="dt" sz="half" idx="10"/>
          </p:nvPr>
        </p:nvSpPr>
        <p:spPr/>
        <p:txBody>
          <a:bodyPr/>
          <a:lstStyle/>
          <a:p>
            <a:fld id="{6722E830-995E-49F4-AFAF-968BEE368E7C}" type="datetimeFigureOut">
              <a:rPr lang="fr-CA" smtClean="0"/>
              <a:t>2017-11-27</a:t>
            </a:fld>
            <a:endParaRPr lang="fr-CA"/>
          </a:p>
        </p:txBody>
      </p:sp>
      <p:sp>
        <p:nvSpPr>
          <p:cNvPr id="8" name="Espace réservé du pied de page 7"/>
          <p:cNvSpPr>
            <a:spLocks noGrp="1"/>
          </p:cNvSpPr>
          <p:nvPr>
            <p:ph type="ftr" sz="quarter" idx="11"/>
          </p:nvPr>
        </p:nvSpPr>
        <p:spPr>
          <a:xfrm>
            <a:off x="304800" y="6409944"/>
            <a:ext cx="3581400" cy="365760"/>
          </a:xfrm>
        </p:spPr>
        <p:txBody>
          <a:bodyPr/>
          <a:lstStyle/>
          <a:p>
            <a:endParaRPr lang="fr-CA"/>
          </a:p>
        </p:txBody>
      </p:sp>
      <p:sp>
        <p:nvSpPr>
          <p:cNvPr id="15" name="Connecteur droit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Espace réservé du contenu 23"/>
          <p:cNvSpPr>
            <a:spLocks noGrp="1"/>
          </p:cNvSpPr>
          <p:nvPr>
            <p:ph sz="quarter" idx="2"/>
          </p:nvPr>
        </p:nvSpPr>
        <p:spPr>
          <a:xfrm>
            <a:off x="301752" y="2471383"/>
            <a:ext cx="4041648" cy="3818404"/>
          </a:xfrm>
        </p:spPr>
        <p:txBody>
          <a:bodyPr/>
          <a:lstStyle/>
          <a:p>
            <a:pPr lvl="0" eaLnBrk="1" latinLnBrk="0" hangingPunct="1"/>
            <a:r>
              <a:rPr lang="fr-FR"/>
              <a:t>Modifiez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26" name="Espace réservé du contenu 25"/>
          <p:cNvSpPr>
            <a:spLocks noGrp="1"/>
          </p:cNvSpPr>
          <p:nvPr>
            <p:ph sz="quarter" idx="4"/>
          </p:nvPr>
        </p:nvSpPr>
        <p:spPr>
          <a:xfrm>
            <a:off x="4800600" y="2471383"/>
            <a:ext cx="4038600" cy="3822192"/>
          </a:xfrm>
        </p:spPr>
        <p:txBody>
          <a:bodyPr/>
          <a:lstStyle/>
          <a:p>
            <a:pPr lvl="0" eaLnBrk="1" latinLnBrk="0" hangingPunct="1"/>
            <a:r>
              <a:rPr lang="fr-FR"/>
              <a:t>Modifiez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25" name="Ellipse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Ellipse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Espace réservé du numéro de diapositive 8"/>
          <p:cNvSpPr>
            <a:spLocks noGrp="1"/>
          </p:cNvSpPr>
          <p:nvPr>
            <p:ph type="sldNum" sz="quarter" idx="12"/>
          </p:nvPr>
        </p:nvSpPr>
        <p:spPr>
          <a:xfrm>
            <a:off x="4343400" y="1042416"/>
            <a:ext cx="457200" cy="441325"/>
          </a:xfrm>
        </p:spPr>
        <p:txBody>
          <a:bodyPr/>
          <a:lstStyle>
            <a:lvl1pPr algn="ctr">
              <a:defRPr/>
            </a:lvl1pPr>
          </a:lstStyle>
          <a:p>
            <a:fld id="{1F0A52EA-F3E1-437D-9230-2F48CA08987F}" type="slidenum">
              <a:rPr lang="fr-CA" smtClean="0"/>
              <a:t>‹#›</a:t>
            </a:fld>
            <a:endParaRPr lang="fr-CA"/>
          </a:p>
        </p:txBody>
      </p:sp>
      <p:sp>
        <p:nvSpPr>
          <p:cNvPr id="23" name="Titre 22"/>
          <p:cNvSpPr>
            <a:spLocks noGrp="1"/>
          </p:cNvSpPr>
          <p:nvPr>
            <p:ph type="title"/>
          </p:nvPr>
        </p:nvSpPr>
        <p:spPr/>
        <p:txBody>
          <a:bodyPr rtlCol="0" anchor="b" anchorCtr="0"/>
          <a:lstStyle/>
          <a:p>
            <a:r>
              <a:rPr kumimoji="0" lang="fr-FR"/>
              <a:t>Modifiez le style du titre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Modifiez le style du titre</a:t>
            </a:r>
            <a:endParaRPr kumimoji="0" lang="en-US"/>
          </a:p>
        </p:txBody>
      </p:sp>
      <p:sp>
        <p:nvSpPr>
          <p:cNvPr id="3" name="Espace réservé de la date 2"/>
          <p:cNvSpPr>
            <a:spLocks noGrp="1"/>
          </p:cNvSpPr>
          <p:nvPr>
            <p:ph type="dt" sz="half" idx="10"/>
          </p:nvPr>
        </p:nvSpPr>
        <p:spPr/>
        <p:txBody>
          <a:bodyPr/>
          <a:lstStyle/>
          <a:p>
            <a:fld id="{6722E830-995E-49F4-AFAF-968BEE368E7C}" type="datetimeFigureOut">
              <a:rPr lang="fr-CA" smtClean="0"/>
              <a:t>2017-11-27</a:t>
            </a:fld>
            <a:endParaRPr lang="fr-CA"/>
          </a:p>
        </p:txBody>
      </p:sp>
      <p:sp>
        <p:nvSpPr>
          <p:cNvPr id="4" name="Espace réservé du pied de page 3"/>
          <p:cNvSpPr>
            <a:spLocks noGrp="1"/>
          </p:cNvSpPr>
          <p:nvPr>
            <p:ph type="ftr" sz="quarter" idx="11"/>
          </p:nvPr>
        </p:nvSpPr>
        <p:spPr/>
        <p:txBody>
          <a:bodyPr/>
          <a:lstStyle/>
          <a:p>
            <a:endParaRPr lang="fr-CA"/>
          </a:p>
        </p:txBody>
      </p:sp>
      <p:sp>
        <p:nvSpPr>
          <p:cNvPr id="5" name="Espace réservé du numéro de diapositive 4"/>
          <p:cNvSpPr>
            <a:spLocks noGrp="1"/>
          </p:cNvSpPr>
          <p:nvPr>
            <p:ph type="sldNum" sz="quarter" idx="12"/>
          </p:nvPr>
        </p:nvSpPr>
        <p:spPr>
          <a:xfrm>
            <a:off x="4343400" y="1036020"/>
            <a:ext cx="457200" cy="441325"/>
          </a:xfrm>
        </p:spPr>
        <p:txBody>
          <a:bodyPr/>
          <a:lstStyle/>
          <a:p>
            <a:fld id="{1F0A52EA-F3E1-437D-9230-2F48CA08987F}" type="slidenum">
              <a:rPr lang="fr-CA" smtClean="0"/>
              <a:t>‹#›</a:t>
            </a:fld>
            <a:endParaRPr lang="fr-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Rectangle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Rectangle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Espace réservé de la date 1"/>
          <p:cNvSpPr>
            <a:spLocks noGrp="1"/>
          </p:cNvSpPr>
          <p:nvPr>
            <p:ph type="dt" sz="half" idx="10"/>
          </p:nvPr>
        </p:nvSpPr>
        <p:spPr/>
        <p:txBody>
          <a:bodyPr/>
          <a:lstStyle/>
          <a:p>
            <a:fld id="{6722E830-995E-49F4-AFAF-968BEE368E7C}" type="datetimeFigureOut">
              <a:rPr lang="fr-CA" smtClean="0"/>
              <a:t>2017-11-27</a:t>
            </a:fld>
            <a:endParaRPr lang="fr-CA"/>
          </a:p>
        </p:txBody>
      </p:sp>
      <p:sp>
        <p:nvSpPr>
          <p:cNvPr id="3" name="Espace réservé du pied de page 2"/>
          <p:cNvSpPr>
            <a:spLocks noGrp="1"/>
          </p:cNvSpPr>
          <p:nvPr>
            <p:ph type="ftr" sz="quarter" idx="11"/>
          </p:nvPr>
        </p:nvSpPr>
        <p:spPr/>
        <p:txBody>
          <a:bodyPr/>
          <a:lstStyle/>
          <a:p>
            <a:endParaRPr lang="fr-CA"/>
          </a:p>
        </p:txBody>
      </p:sp>
      <p:sp>
        <p:nvSpPr>
          <p:cNvPr id="4" name="Espace réservé du numéro de diapositive 3"/>
          <p:cNvSpPr>
            <a:spLocks noGrp="1"/>
          </p:cNvSpPr>
          <p:nvPr>
            <p:ph type="sldNum" sz="quarter" idx="12"/>
          </p:nvPr>
        </p:nvSpPr>
        <p:spPr>
          <a:xfrm>
            <a:off x="4267200" y="6324600"/>
            <a:ext cx="609600" cy="441324"/>
          </a:xfrm>
        </p:spPr>
        <p:txBody>
          <a:bodyPr/>
          <a:lstStyle>
            <a:lvl1pPr>
              <a:defRPr>
                <a:solidFill>
                  <a:srgbClr val="FFFFFF"/>
                </a:solidFill>
              </a:defRPr>
            </a:lvl1pPr>
          </a:lstStyle>
          <a:p>
            <a:fld id="{1F0A52EA-F3E1-437D-9230-2F48CA08987F}" type="slidenum">
              <a:rPr lang="fr-CA" smtClean="0"/>
              <a:t>‹#›</a:t>
            </a:fld>
            <a:endParaRPr lang="fr-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Rectangle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re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fr-FR"/>
              <a:t>Modifiez le style du titre</a:t>
            </a:r>
            <a:endParaRPr kumimoji="0" lang="en-US"/>
          </a:p>
        </p:txBody>
      </p:sp>
      <p:sp>
        <p:nvSpPr>
          <p:cNvPr id="3" name="Espace réservé du texte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fr-FR"/>
              <a:t>Modifiez les styles du texte du masque</a:t>
            </a:r>
          </a:p>
        </p:txBody>
      </p:sp>
      <p:sp>
        <p:nvSpPr>
          <p:cNvPr id="8" name="Rectangle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Connecteur droit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Espace réservé du contenu 19"/>
          <p:cNvSpPr>
            <a:spLocks noGrp="1"/>
          </p:cNvSpPr>
          <p:nvPr>
            <p:ph sz="quarter" idx="1"/>
          </p:nvPr>
        </p:nvSpPr>
        <p:spPr>
          <a:xfrm>
            <a:off x="3124200" y="685800"/>
            <a:ext cx="5638800" cy="5410200"/>
          </a:xfrm>
        </p:spPr>
        <p:txBody>
          <a:bodyPr/>
          <a:lstStyle/>
          <a:p>
            <a:pPr lvl="0" eaLnBrk="1" latinLnBrk="0" hangingPunct="1"/>
            <a:r>
              <a:rPr lang="fr-FR"/>
              <a:t>Modifiez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10" name="Ellipse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Ellipse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Espace réservé du numéro de diapositive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1F0A52EA-F3E1-437D-9230-2F48CA08987F}" type="slidenum">
              <a:rPr lang="fr-CA" smtClean="0"/>
              <a:t>‹#›</a:t>
            </a:fld>
            <a:endParaRPr lang="fr-CA"/>
          </a:p>
        </p:txBody>
      </p:sp>
      <p:sp>
        <p:nvSpPr>
          <p:cNvPr id="21" name="Rectangle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Espace réservé de la date 4"/>
          <p:cNvSpPr>
            <a:spLocks noGrp="1"/>
          </p:cNvSpPr>
          <p:nvPr>
            <p:ph type="dt" sz="half" idx="10"/>
          </p:nvPr>
        </p:nvSpPr>
        <p:spPr/>
        <p:txBody>
          <a:bodyPr/>
          <a:lstStyle/>
          <a:p>
            <a:fld id="{6722E830-995E-49F4-AFAF-968BEE368E7C}" type="datetimeFigureOut">
              <a:rPr lang="fr-CA" smtClean="0"/>
              <a:t>2017-11-27</a:t>
            </a:fld>
            <a:endParaRPr lang="fr-CA"/>
          </a:p>
        </p:txBody>
      </p:sp>
      <p:sp>
        <p:nvSpPr>
          <p:cNvPr id="6" name="Espace réservé du pied de page 5"/>
          <p:cNvSpPr>
            <a:spLocks noGrp="1"/>
          </p:cNvSpPr>
          <p:nvPr>
            <p:ph type="ftr" sz="quarter" idx="11"/>
          </p:nvPr>
        </p:nvSpPr>
        <p:spPr>
          <a:xfrm>
            <a:off x="301752" y="6410848"/>
            <a:ext cx="3383280" cy="365760"/>
          </a:xfrm>
        </p:spPr>
        <p:txBody>
          <a:bodyPr/>
          <a:lstStyle/>
          <a:p>
            <a:endParaRPr lang="fr-CA"/>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21" name="Connecteur droit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Rectangle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Ellipse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Ellipse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Espace réservé du numéro de diapositive 6"/>
          <p:cNvSpPr>
            <a:spLocks noGrp="1"/>
          </p:cNvSpPr>
          <p:nvPr>
            <p:ph type="sldNum" sz="quarter" idx="12"/>
          </p:nvPr>
        </p:nvSpPr>
        <p:spPr>
          <a:xfrm>
            <a:off x="1371600" y="312738"/>
            <a:ext cx="457200" cy="441325"/>
          </a:xfrm>
        </p:spPr>
        <p:txBody>
          <a:bodyPr/>
          <a:lstStyle/>
          <a:p>
            <a:fld id="{1F0A52EA-F3E1-437D-9230-2F48CA08987F}" type="slidenum">
              <a:rPr lang="fr-CA" smtClean="0"/>
              <a:t>‹#›</a:t>
            </a:fld>
            <a:endParaRPr lang="fr-CA"/>
          </a:p>
        </p:txBody>
      </p:sp>
      <p:sp>
        <p:nvSpPr>
          <p:cNvPr id="2" name="Titr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fr-FR"/>
              <a:t>Modifiez le style du titre</a:t>
            </a:r>
            <a:endParaRPr kumimoji="0" lang="en-US"/>
          </a:p>
        </p:txBody>
      </p:sp>
      <p:sp>
        <p:nvSpPr>
          <p:cNvPr id="3" name="Espace réservé pour une image  2"/>
          <p:cNvSpPr>
            <a:spLocks noGrp="1"/>
          </p:cNvSpPr>
          <p:nvPr>
            <p:ph type="pic" idx="1"/>
          </p:nvPr>
        </p:nvSpPr>
        <p:spPr>
          <a:xfrm>
            <a:off x="3000375" y="609600"/>
            <a:ext cx="5867400" cy="4267200"/>
          </a:xfrm>
        </p:spPr>
        <p:txBody>
          <a:bodyPr/>
          <a:lstStyle>
            <a:lvl1pPr marL="0" indent="0">
              <a:buNone/>
              <a:defRPr sz="3200"/>
            </a:lvl1pPr>
          </a:lstStyle>
          <a:p>
            <a:r>
              <a:rPr kumimoji="0" lang="fr-FR"/>
              <a:t>Cliquez sur l'icône pour ajouter une image</a:t>
            </a:r>
            <a:endParaRPr kumimoji="0" lang="en-US" dirty="0"/>
          </a:p>
        </p:txBody>
      </p:sp>
      <p:sp>
        <p:nvSpPr>
          <p:cNvPr id="4" name="Espace réservé du texte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fr-FR"/>
              <a:t>Modifiez les styles du texte du masque</a:t>
            </a:r>
          </a:p>
        </p:txBody>
      </p:sp>
      <p:sp>
        <p:nvSpPr>
          <p:cNvPr id="22" name="Rectangle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Espace réservé de la date 4"/>
          <p:cNvSpPr>
            <a:spLocks noGrp="1"/>
          </p:cNvSpPr>
          <p:nvPr>
            <p:ph type="dt" sz="half" idx="10"/>
          </p:nvPr>
        </p:nvSpPr>
        <p:spPr>
          <a:xfrm>
            <a:off x="5788152" y="6404984"/>
            <a:ext cx="3044952" cy="365760"/>
          </a:xfrm>
        </p:spPr>
        <p:txBody>
          <a:bodyPr/>
          <a:lstStyle/>
          <a:p>
            <a:fld id="{6722E830-995E-49F4-AFAF-968BEE368E7C}" type="datetimeFigureOut">
              <a:rPr lang="fr-CA" smtClean="0"/>
              <a:t>2017-11-27</a:t>
            </a:fld>
            <a:endParaRPr lang="fr-CA"/>
          </a:p>
        </p:txBody>
      </p:sp>
      <p:sp>
        <p:nvSpPr>
          <p:cNvPr id="6" name="Espace réservé du pied de page 5"/>
          <p:cNvSpPr>
            <a:spLocks noGrp="1"/>
          </p:cNvSpPr>
          <p:nvPr>
            <p:ph type="ftr" sz="quarter" idx="11"/>
          </p:nvPr>
        </p:nvSpPr>
        <p:spPr>
          <a:xfrm>
            <a:off x="301752" y="6410848"/>
            <a:ext cx="3584448" cy="365760"/>
          </a:xfrm>
        </p:spPr>
        <p:txBody>
          <a:bodyPr/>
          <a:lstStyle/>
          <a:p>
            <a:endParaRPr lang="fr-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Espace réservé de la date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fld id="{6722E830-995E-49F4-AFAF-968BEE368E7C}" type="datetimeFigureOut">
              <a:rPr lang="fr-CA" smtClean="0"/>
              <a:t>2017-11-27</a:t>
            </a:fld>
            <a:endParaRPr lang="fr-CA"/>
          </a:p>
        </p:txBody>
      </p:sp>
      <p:sp>
        <p:nvSpPr>
          <p:cNvPr id="3" name="Espace réservé du pied de page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endParaRPr lang="fr-CA"/>
          </a:p>
        </p:txBody>
      </p:sp>
      <p:sp>
        <p:nvSpPr>
          <p:cNvPr id="8" name="Rectangle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Connecteur droit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Ellipse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Ellipse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Espace réservé du numéro de diapositive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1F0A52EA-F3E1-437D-9230-2F48CA08987F}" type="slidenum">
              <a:rPr lang="fr-CA" smtClean="0"/>
              <a:t>‹#›</a:t>
            </a:fld>
            <a:endParaRPr lang="fr-CA"/>
          </a:p>
        </p:txBody>
      </p:sp>
      <p:sp>
        <p:nvSpPr>
          <p:cNvPr id="22" name="Espace réservé du titre 21"/>
          <p:cNvSpPr>
            <a:spLocks noGrp="1"/>
          </p:cNvSpPr>
          <p:nvPr>
            <p:ph type="title"/>
          </p:nvPr>
        </p:nvSpPr>
        <p:spPr>
          <a:xfrm>
            <a:off x="301752" y="228600"/>
            <a:ext cx="8534400" cy="758952"/>
          </a:xfrm>
          <a:prstGeom prst="rect">
            <a:avLst/>
          </a:prstGeom>
        </p:spPr>
        <p:txBody>
          <a:bodyPr vert="horz" anchor="b">
            <a:normAutofit/>
          </a:bodyPr>
          <a:lstStyle/>
          <a:p>
            <a:r>
              <a:rPr kumimoji="0" lang="fr-FR"/>
              <a:t>Modifiez le style du titre</a:t>
            </a:r>
            <a:endParaRPr kumimoji="0" lang="en-US"/>
          </a:p>
        </p:txBody>
      </p:sp>
      <p:sp>
        <p:nvSpPr>
          <p:cNvPr id="13" name="Espace réservé du texte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fr-FR"/>
              <a:t>Modifiez les styles du texte du masque</a:t>
            </a:r>
          </a:p>
          <a:p>
            <a:pPr lvl="1" eaLnBrk="1" latinLnBrk="0" hangingPunct="1"/>
            <a:r>
              <a:rPr kumimoji="0" lang="fr-FR"/>
              <a:t>Deuxième niveau</a:t>
            </a:r>
          </a:p>
          <a:p>
            <a:pPr lvl="2" eaLnBrk="1" latinLnBrk="0" hangingPunct="1"/>
            <a:r>
              <a:rPr kumimoji="0" lang="fr-FR"/>
              <a:t>Troisième niveau</a:t>
            </a:r>
          </a:p>
          <a:p>
            <a:pPr lvl="3" eaLnBrk="1" latinLnBrk="0" hangingPunct="1"/>
            <a:r>
              <a:rPr kumimoji="0" lang="fr-FR"/>
              <a:t>Quatrième niveau</a:t>
            </a:r>
          </a:p>
          <a:p>
            <a:pPr lvl="4" eaLnBrk="1" latinLnBrk="0" hangingPunct="1"/>
            <a:r>
              <a:rPr kumimoji="0" lang="fr-FR"/>
              <a:t>Cinquième niveau</a:t>
            </a:r>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play.google.com/store/apps/details?id=com.nianticlabs.pokemongo"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flightradar24.com/" TargetMode="External"/><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hyperlink" Target="https://www.flightradar24.com/20.83,-156.41/8" TargetMode="External"/><Relationship Id="rId4" Type="http://schemas.openxmlformats.org/officeDocument/2006/relationships/hyperlink" Target="https://www.flightradar24.com/apps"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valueoftheweb.com/reports/the-economic-impact-of-geospatial-service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5.png"/><Relationship Id="rId7" Type="http://schemas.openxmlformats.org/officeDocument/2006/relationships/image" Target="../media/image7.gi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www.journaldunet.com/ebusiness/internet-mobile/1009553-monde-le-nombre-d-abonnes-au-telephone-mobile/" TargetMode="External"/><Relationship Id="rId3" Type="http://schemas.openxmlformats.org/officeDocument/2006/relationships/hyperlink" Target="http://www.journaldunet.com/solutions/mobilite/lbs-pour-location-based-services.shtml" TargetMode="External"/><Relationship Id="rId7" Type="http://schemas.openxmlformats.org/officeDocument/2006/relationships/hyperlink" Target="https://www.valueoftheweb.com/reports/the-economic-impact-of-geospatial-service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tpe-voiture-autonome.kazeo.com/i-le-fonctionnement-les-capteurs-c28217574" TargetMode="External"/><Relationship Id="rId5" Type="http://schemas.openxmlformats.org/officeDocument/2006/relationships/hyperlink" Target="https://www.eklablog.com/profile/29396778" TargetMode="External"/><Relationship Id="rId4" Type="http://schemas.openxmlformats.org/officeDocument/2006/relationships/hyperlink" Target="http://melmoi.over-blog.com/article-1493132.html"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p:txBody>
          <a:bodyPr>
            <a:normAutofit/>
          </a:bodyPr>
          <a:lstStyle/>
          <a:p>
            <a:r>
              <a:rPr lang="fr-CA" dirty="0"/>
              <a:t>Automne 2017</a:t>
            </a:r>
          </a:p>
          <a:p>
            <a:r>
              <a:rPr lang="fr-CA" dirty="0"/>
              <a:t>Projet de recherche</a:t>
            </a:r>
          </a:p>
          <a:p>
            <a:r>
              <a:rPr lang="fr-CA" dirty="0"/>
              <a:t>GMQ715</a:t>
            </a:r>
          </a:p>
          <a:p>
            <a:r>
              <a:rPr lang="fr-CA" dirty="0"/>
              <a:t> Base de données a référence spatiale</a:t>
            </a:r>
          </a:p>
          <a:p>
            <a:r>
              <a:rPr lang="fr-CA" dirty="0"/>
              <a:t>Université de Sherbrooke</a:t>
            </a:r>
          </a:p>
        </p:txBody>
      </p:sp>
      <p:sp>
        <p:nvSpPr>
          <p:cNvPr id="2" name="Titre 1"/>
          <p:cNvSpPr>
            <a:spLocks noGrp="1"/>
          </p:cNvSpPr>
          <p:nvPr>
            <p:ph type="ctrTitle"/>
          </p:nvPr>
        </p:nvSpPr>
        <p:spPr/>
        <p:txBody>
          <a:bodyPr>
            <a:normAutofit fontScale="90000"/>
          </a:bodyPr>
          <a:lstStyle/>
          <a:p>
            <a:r>
              <a:rPr lang="fr-FR" dirty="0"/>
              <a:t>LBS (Location </a:t>
            </a:r>
            <a:r>
              <a:rPr lang="fr-FR" dirty="0" err="1"/>
              <a:t>Based</a:t>
            </a:r>
            <a:r>
              <a:rPr lang="fr-FR" dirty="0"/>
              <a:t> Services) et technologies de localisation (</a:t>
            </a:r>
            <a:r>
              <a:rPr lang="fr-FR" dirty="0" err="1"/>
              <a:t>tracking</a:t>
            </a:r>
            <a:r>
              <a:rPr lang="fr-FR" dirty="0"/>
              <a:t>)</a:t>
            </a:r>
            <a:endParaRPr lang="fr-CA" dirty="0"/>
          </a:p>
        </p:txBody>
      </p:sp>
    </p:spTree>
    <p:extLst>
      <p:ext uri="{BB962C8B-B14F-4D97-AF65-F5344CB8AC3E}">
        <p14:creationId xmlns:p14="http://schemas.microsoft.com/office/powerpoint/2010/main" val="13555411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752" y="332656"/>
            <a:ext cx="8534400" cy="720080"/>
          </a:xfrm>
        </p:spPr>
        <p:txBody>
          <a:bodyPr>
            <a:normAutofit/>
          </a:bodyPr>
          <a:lstStyle/>
          <a:p>
            <a:r>
              <a:rPr lang="fr-FR" sz="3200" dirty="0"/>
              <a:t>Exemples 3</a:t>
            </a:r>
            <a:endParaRPr lang="en-CA" sz="3200" dirty="0"/>
          </a:p>
        </p:txBody>
      </p:sp>
      <p:sp>
        <p:nvSpPr>
          <p:cNvPr id="3" name="Content Placeholder 2"/>
          <p:cNvSpPr>
            <a:spLocks noGrp="1"/>
          </p:cNvSpPr>
          <p:nvPr>
            <p:ph sz="quarter" idx="1"/>
          </p:nvPr>
        </p:nvSpPr>
        <p:spPr>
          <a:xfrm>
            <a:off x="301752" y="1412776"/>
            <a:ext cx="8534400" cy="1281462"/>
          </a:xfrm>
        </p:spPr>
        <p:txBody>
          <a:bodyPr>
            <a:normAutofit fontScale="25000" lnSpcReduction="20000"/>
          </a:bodyPr>
          <a:lstStyle/>
          <a:p>
            <a:pPr marL="274320" lvl="1" indent="0">
              <a:buNone/>
            </a:pPr>
            <a:endParaRPr lang="fr-CA" sz="1600" dirty="0"/>
          </a:p>
          <a:p>
            <a:r>
              <a:rPr lang="fr-CA" sz="6400" dirty="0" err="1"/>
              <a:t>tracking</a:t>
            </a:r>
            <a:r>
              <a:rPr lang="fr-CA" sz="6400" dirty="0"/>
              <a:t> en post-traitement :</a:t>
            </a:r>
          </a:p>
          <a:p>
            <a:r>
              <a:rPr lang="fr-CA" sz="6400" dirty="0" err="1"/>
              <a:t>Expressgarmin</a:t>
            </a:r>
            <a:r>
              <a:rPr lang="fr-CA" sz="6400" dirty="0"/>
              <a:t> pour les sportifs. Une fois la course terminée, on peut télécharger le parcourt sur l’application.</a:t>
            </a:r>
          </a:p>
          <a:p>
            <a:r>
              <a:rPr lang="fr-CA" sz="6400" dirty="0"/>
              <a:t>Le fond de carte provient de google </a:t>
            </a:r>
            <a:r>
              <a:rPr lang="fr-CA" sz="6400" dirty="0" err="1"/>
              <a:t>map</a:t>
            </a:r>
            <a:r>
              <a:rPr lang="fr-CA" sz="6400" dirty="0"/>
              <a:t> et la trace du mobile y est superposée. Plusieurs, rapports statistiques sont offerts.</a:t>
            </a:r>
          </a:p>
          <a:p>
            <a:pPr lvl="1"/>
            <a:endParaRPr lang="fr-CA" sz="1600" dirty="0"/>
          </a:p>
          <a:p>
            <a:pPr lvl="1"/>
            <a:endParaRPr lang="fr-CA" dirty="0"/>
          </a:p>
          <a:p>
            <a:pPr marL="274320" lvl="1" indent="0">
              <a:buNone/>
            </a:pPr>
            <a:endParaRPr lang="en-CA" dirty="0"/>
          </a:p>
        </p:txBody>
      </p:sp>
      <p:pic>
        <p:nvPicPr>
          <p:cNvPr id="4" name="Picture 3">
            <a:extLst>
              <a:ext uri="{FF2B5EF4-FFF2-40B4-BE49-F238E27FC236}">
                <a16:creationId xmlns:a16="http://schemas.microsoft.com/office/drawing/2014/main" id="{EEE6F2E9-A48E-40D1-97DA-65084F096283}"/>
              </a:ext>
            </a:extLst>
          </p:cNvPr>
          <p:cNvPicPr>
            <a:picLocks noChangeAspect="1"/>
          </p:cNvPicPr>
          <p:nvPr/>
        </p:nvPicPr>
        <p:blipFill>
          <a:blip r:embed="rId2"/>
          <a:stretch>
            <a:fillRect/>
          </a:stretch>
        </p:blipFill>
        <p:spPr>
          <a:xfrm>
            <a:off x="836576" y="2924944"/>
            <a:ext cx="1778498" cy="1556186"/>
          </a:xfrm>
          <a:prstGeom prst="rect">
            <a:avLst/>
          </a:prstGeom>
        </p:spPr>
      </p:pic>
      <p:pic>
        <p:nvPicPr>
          <p:cNvPr id="5" name="Picture 4">
            <a:extLst>
              <a:ext uri="{FF2B5EF4-FFF2-40B4-BE49-F238E27FC236}">
                <a16:creationId xmlns:a16="http://schemas.microsoft.com/office/drawing/2014/main" id="{5B239C95-6C4B-4430-87DB-943FD7A68916}"/>
              </a:ext>
            </a:extLst>
          </p:cNvPr>
          <p:cNvPicPr>
            <a:picLocks noChangeAspect="1"/>
          </p:cNvPicPr>
          <p:nvPr/>
        </p:nvPicPr>
        <p:blipFill>
          <a:blip r:embed="rId3"/>
          <a:stretch>
            <a:fillRect/>
          </a:stretch>
        </p:blipFill>
        <p:spPr>
          <a:xfrm>
            <a:off x="2987823" y="2694238"/>
            <a:ext cx="5816251" cy="3671202"/>
          </a:xfrm>
          <a:prstGeom prst="rect">
            <a:avLst/>
          </a:prstGeom>
        </p:spPr>
      </p:pic>
    </p:spTree>
    <p:extLst>
      <p:ext uri="{BB962C8B-B14F-4D97-AF65-F5344CB8AC3E}">
        <p14:creationId xmlns:p14="http://schemas.microsoft.com/office/powerpoint/2010/main" val="4211842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752" y="332656"/>
            <a:ext cx="8534400" cy="720080"/>
          </a:xfrm>
        </p:spPr>
        <p:txBody>
          <a:bodyPr>
            <a:normAutofit/>
          </a:bodyPr>
          <a:lstStyle/>
          <a:p>
            <a:r>
              <a:rPr lang="fr-FR" sz="3200" dirty="0"/>
              <a:t>Exemples 4</a:t>
            </a:r>
            <a:endParaRPr lang="en-CA" sz="3200" dirty="0"/>
          </a:p>
        </p:txBody>
      </p:sp>
      <p:sp>
        <p:nvSpPr>
          <p:cNvPr id="3" name="Content Placeholder 2"/>
          <p:cNvSpPr>
            <a:spLocks noGrp="1"/>
          </p:cNvSpPr>
          <p:nvPr>
            <p:ph sz="quarter" idx="1"/>
          </p:nvPr>
        </p:nvSpPr>
        <p:spPr>
          <a:xfrm>
            <a:off x="301752" y="1412776"/>
            <a:ext cx="8534400" cy="3096344"/>
          </a:xfrm>
        </p:spPr>
        <p:txBody>
          <a:bodyPr>
            <a:normAutofit/>
          </a:bodyPr>
          <a:lstStyle/>
          <a:p>
            <a:pPr marL="274320" lvl="1" indent="0">
              <a:buNone/>
            </a:pPr>
            <a:endParaRPr lang="fr-CA" sz="1600" dirty="0"/>
          </a:p>
          <a:p>
            <a:pPr lvl="1"/>
            <a:endParaRPr lang="fr-CA" sz="1600" dirty="0"/>
          </a:p>
          <a:p>
            <a:pPr lvl="1"/>
            <a:endParaRPr lang="fr-CA" dirty="0"/>
          </a:p>
          <a:p>
            <a:pPr marL="274320" lvl="1" indent="0">
              <a:buNone/>
            </a:pPr>
            <a:endParaRPr lang="en-CA" dirty="0"/>
          </a:p>
        </p:txBody>
      </p:sp>
      <p:pic>
        <p:nvPicPr>
          <p:cNvPr id="4" name="Picture 3">
            <a:hlinkClick r:id="rId2"/>
            <a:extLst>
              <a:ext uri="{FF2B5EF4-FFF2-40B4-BE49-F238E27FC236}">
                <a16:creationId xmlns:a16="http://schemas.microsoft.com/office/drawing/2014/main" id="{7CD39E6F-28B5-4477-97FA-2CB0762ECE17}"/>
              </a:ext>
            </a:extLst>
          </p:cNvPr>
          <p:cNvPicPr>
            <a:picLocks noChangeAspect="1"/>
          </p:cNvPicPr>
          <p:nvPr/>
        </p:nvPicPr>
        <p:blipFill>
          <a:blip r:embed="rId3"/>
          <a:stretch>
            <a:fillRect/>
          </a:stretch>
        </p:blipFill>
        <p:spPr>
          <a:xfrm>
            <a:off x="315139" y="1484784"/>
            <a:ext cx="1809524" cy="1009524"/>
          </a:xfrm>
          <a:prstGeom prst="rect">
            <a:avLst/>
          </a:prstGeom>
        </p:spPr>
      </p:pic>
      <p:pic>
        <p:nvPicPr>
          <p:cNvPr id="5" name="Picture 4">
            <a:extLst>
              <a:ext uri="{FF2B5EF4-FFF2-40B4-BE49-F238E27FC236}">
                <a16:creationId xmlns:a16="http://schemas.microsoft.com/office/drawing/2014/main" id="{3843151B-2F20-41D3-94C6-16828957A7A0}"/>
              </a:ext>
            </a:extLst>
          </p:cNvPr>
          <p:cNvPicPr>
            <a:picLocks noChangeAspect="1"/>
          </p:cNvPicPr>
          <p:nvPr/>
        </p:nvPicPr>
        <p:blipFill>
          <a:blip r:embed="rId4"/>
          <a:stretch>
            <a:fillRect/>
          </a:stretch>
        </p:blipFill>
        <p:spPr>
          <a:xfrm>
            <a:off x="1626628" y="1516262"/>
            <a:ext cx="7209524" cy="4000000"/>
          </a:xfrm>
          <a:prstGeom prst="rect">
            <a:avLst/>
          </a:prstGeom>
        </p:spPr>
      </p:pic>
      <p:sp>
        <p:nvSpPr>
          <p:cNvPr id="6" name="TextBox 5">
            <a:extLst>
              <a:ext uri="{FF2B5EF4-FFF2-40B4-BE49-F238E27FC236}">
                <a16:creationId xmlns:a16="http://schemas.microsoft.com/office/drawing/2014/main" id="{E91696E9-F3F2-4B6D-A928-D359E52CEEDB}"/>
              </a:ext>
            </a:extLst>
          </p:cNvPr>
          <p:cNvSpPr txBox="1"/>
          <p:nvPr/>
        </p:nvSpPr>
        <p:spPr>
          <a:xfrm>
            <a:off x="539552" y="5547740"/>
            <a:ext cx="8296600" cy="1200329"/>
          </a:xfrm>
          <a:prstGeom prst="rect">
            <a:avLst/>
          </a:prstGeom>
          <a:noFill/>
        </p:spPr>
        <p:txBody>
          <a:bodyPr wrap="square" rtlCol="0">
            <a:spAutoFit/>
          </a:bodyPr>
          <a:lstStyle/>
          <a:p>
            <a:r>
              <a:rPr lang="fr-CA" dirty="0"/>
              <a:t>Une carte interactive permet de localiser les objets de la BD. Les objets ont une apparence, un état, une position. L’utilisateur possède un compte et son score est tenu à jour dans une BD.</a:t>
            </a:r>
          </a:p>
          <a:p>
            <a:r>
              <a:rPr lang="fr-CA" dirty="0"/>
              <a:t>La communication est </a:t>
            </a:r>
            <a:r>
              <a:rPr lang="fr-CA" dirty="0" err="1"/>
              <a:t>bi-directionnelle</a:t>
            </a:r>
            <a:r>
              <a:rPr lang="fr-CA" dirty="0"/>
              <a:t> entre le mobile et le service.</a:t>
            </a:r>
          </a:p>
        </p:txBody>
      </p:sp>
    </p:spTree>
    <p:extLst>
      <p:ext uri="{BB962C8B-B14F-4D97-AF65-F5344CB8AC3E}">
        <p14:creationId xmlns:p14="http://schemas.microsoft.com/office/powerpoint/2010/main" val="4250605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752" y="332656"/>
            <a:ext cx="8534400" cy="720080"/>
          </a:xfrm>
        </p:spPr>
        <p:txBody>
          <a:bodyPr>
            <a:normAutofit/>
          </a:bodyPr>
          <a:lstStyle/>
          <a:p>
            <a:r>
              <a:rPr lang="fr-FR" sz="3200" dirty="0"/>
              <a:t>Exemples 5</a:t>
            </a:r>
            <a:endParaRPr lang="en-CA" sz="3200" dirty="0"/>
          </a:p>
        </p:txBody>
      </p:sp>
      <p:sp>
        <p:nvSpPr>
          <p:cNvPr id="3" name="Content Placeholder 2"/>
          <p:cNvSpPr>
            <a:spLocks noGrp="1"/>
          </p:cNvSpPr>
          <p:nvPr>
            <p:ph sz="quarter" idx="1"/>
          </p:nvPr>
        </p:nvSpPr>
        <p:spPr>
          <a:xfrm>
            <a:off x="301752" y="1412776"/>
            <a:ext cx="8534400" cy="3096344"/>
          </a:xfrm>
        </p:spPr>
        <p:txBody>
          <a:bodyPr>
            <a:normAutofit/>
          </a:bodyPr>
          <a:lstStyle/>
          <a:p>
            <a:pPr marL="274320" lvl="1" indent="0">
              <a:buNone/>
            </a:pPr>
            <a:endParaRPr lang="fr-CA" sz="1600" dirty="0"/>
          </a:p>
          <a:p>
            <a:pPr lvl="1"/>
            <a:endParaRPr lang="fr-CA" sz="1600" dirty="0"/>
          </a:p>
          <a:p>
            <a:pPr lvl="1"/>
            <a:endParaRPr lang="fr-CA" dirty="0"/>
          </a:p>
          <a:p>
            <a:pPr marL="274320" lvl="1" indent="0">
              <a:buNone/>
            </a:pPr>
            <a:endParaRPr lang="en-CA" dirty="0"/>
          </a:p>
        </p:txBody>
      </p:sp>
      <p:pic>
        <p:nvPicPr>
          <p:cNvPr id="4" name="Picture 3">
            <a:extLst>
              <a:ext uri="{FF2B5EF4-FFF2-40B4-BE49-F238E27FC236}">
                <a16:creationId xmlns:a16="http://schemas.microsoft.com/office/drawing/2014/main" id="{81298050-3373-48EB-9498-D43A67B85C05}"/>
              </a:ext>
            </a:extLst>
          </p:cNvPr>
          <p:cNvPicPr/>
          <p:nvPr/>
        </p:nvPicPr>
        <p:blipFill>
          <a:blip r:embed="rId2"/>
          <a:stretch>
            <a:fillRect/>
          </a:stretch>
        </p:blipFill>
        <p:spPr>
          <a:xfrm>
            <a:off x="301752" y="1412776"/>
            <a:ext cx="1161415" cy="1066165"/>
          </a:xfrm>
          <a:prstGeom prst="rect">
            <a:avLst/>
          </a:prstGeom>
        </p:spPr>
      </p:pic>
      <p:pic>
        <p:nvPicPr>
          <p:cNvPr id="5" name="Picture 4">
            <a:extLst>
              <a:ext uri="{FF2B5EF4-FFF2-40B4-BE49-F238E27FC236}">
                <a16:creationId xmlns:a16="http://schemas.microsoft.com/office/drawing/2014/main" id="{7F52397F-EAD4-4E90-B26F-567FB48817B8}"/>
              </a:ext>
            </a:extLst>
          </p:cNvPr>
          <p:cNvPicPr/>
          <p:nvPr/>
        </p:nvPicPr>
        <p:blipFill>
          <a:blip r:embed="rId3"/>
          <a:stretch>
            <a:fillRect/>
          </a:stretch>
        </p:blipFill>
        <p:spPr>
          <a:xfrm>
            <a:off x="1828800" y="1551305"/>
            <a:ext cx="6343600" cy="3317855"/>
          </a:xfrm>
          <a:prstGeom prst="rect">
            <a:avLst/>
          </a:prstGeom>
        </p:spPr>
      </p:pic>
      <p:sp>
        <p:nvSpPr>
          <p:cNvPr id="6" name="TextBox 5">
            <a:extLst>
              <a:ext uri="{FF2B5EF4-FFF2-40B4-BE49-F238E27FC236}">
                <a16:creationId xmlns:a16="http://schemas.microsoft.com/office/drawing/2014/main" id="{828AFA0B-8BDC-4A00-AE4C-2F09E55BE0C5}"/>
              </a:ext>
            </a:extLst>
          </p:cNvPr>
          <p:cNvSpPr txBox="1"/>
          <p:nvPr/>
        </p:nvSpPr>
        <p:spPr>
          <a:xfrm>
            <a:off x="572508" y="4869160"/>
            <a:ext cx="7992888" cy="1754326"/>
          </a:xfrm>
          <a:prstGeom prst="rect">
            <a:avLst/>
          </a:prstGeom>
          <a:noFill/>
        </p:spPr>
        <p:txBody>
          <a:bodyPr wrap="square" rtlCol="0">
            <a:spAutoFit/>
          </a:bodyPr>
          <a:lstStyle/>
          <a:p>
            <a:r>
              <a:rPr lang="fr-CA" dirty="0"/>
              <a:t>WASE cette LBS communautaire est alimentée par les utilisateurs et est consultée aussi par les utilisateurs. Or, les utilisateurs peuvent alimenter, commenter et éditer la carte. Une fois stocké dans la BD, le système publie ces nouvelles informations sur la carte en ligne. Le système permet également d’interroger la BD, trouver un trajet, où sont les stationnements à proximité, etc.</a:t>
            </a:r>
          </a:p>
        </p:txBody>
      </p:sp>
    </p:spTree>
    <p:extLst>
      <p:ext uri="{BB962C8B-B14F-4D97-AF65-F5344CB8AC3E}">
        <p14:creationId xmlns:p14="http://schemas.microsoft.com/office/powerpoint/2010/main" val="2624408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752" y="332656"/>
            <a:ext cx="8534400" cy="720080"/>
          </a:xfrm>
        </p:spPr>
        <p:txBody>
          <a:bodyPr>
            <a:normAutofit/>
          </a:bodyPr>
          <a:lstStyle/>
          <a:p>
            <a:r>
              <a:rPr lang="fr-FR" sz="3200" dirty="0"/>
              <a:t>Exemples 6</a:t>
            </a:r>
            <a:endParaRPr lang="en-CA" sz="3200" dirty="0"/>
          </a:p>
        </p:txBody>
      </p:sp>
      <p:sp>
        <p:nvSpPr>
          <p:cNvPr id="3" name="Content Placeholder 2"/>
          <p:cNvSpPr>
            <a:spLocks noGrp="1"/>
          </p:cNvSpPr>
          <p:nvPr>
            <p:ph sz="quarter" idx="1"/>
          </p:nvPr>
        </p:nvSpPr>
        <p:spPr>
          <a:xfrm>
            <a:off x="301752" y="1988840"/>
            <a:ext cx="2758080" cy="4248472"/>
          </a:xfrm>
        </p:spPr>
        <p:txBody>
          <a:bodyPr>
            <a:normAutofit/>
          </a:bodyPr>
          <a:lstStyle/>
          <a:p>
            <a:pPr marL="274320" lvl="1" indent="0">
              <a:buNone/>
            </a:pPr>
            <a:r>
              <a:rPr lang="en-CA" sz="1200" dirty="0"/>
              <a:t>« Flightradar24 is a flight tracker that shows live air traffic from around the world. Flightradar24 combines data from several data sources including ADS-B, MLAT and radar data. The ADS-B, MLAT and radar data is aggregated together with schedule and flight status data from airlines and airports to create a unique flight tracking experience on </a:t>
            </a:r>
            <a:r>
              <a:rPr lang="en-CA" sz="1200" b="1" u="sng" dirty="0">
                <a:hlinkClick r:id="rId3"/>
              </a:rPr>
              <a:t>www.flightradar24.com</a:t>
            </a:r>
            <a:r>
              <a:rPr lang="en-CA" sz="1200" dirty="0"/>
              <a:t> and </a:t>
            </a:r>
            <a:r>
              <a:rPr lang="en-CA" dirty="0"/>
              <a:t>in </a:t>
            </a:r>
            <a:r>
              <a:rPr lang="en-CA" sz="1200" b="1" u="sng" dirty="0">
                <a:hlinkClick r:id="rId4"/>
              </a:rPr>
              <a:t>Flightradar24 apps</a:t>
            </a:r>
            <a:r>
              <a:rPr lang="en-CA" sz="1200" dirty="0"/>
              <a:t>.”</a:t>
            </a:r>
          </a:p>
          <a:p>
            <a:pPr marL="274320" lvl="1" indent="0">
              <a:buNone/>
            </a:pPr>
            <a:r>
              <a:rPr lang="en-CA" dirty="0">
                <a:hlinkClick r:id="rId5"/>
              </a:rPr>
              <a:t>DEMO</a:t>
            </a:r>
            <a:endParaRPr lang="en-CA" dirty="0"/>
          </a:p>
          <a:p>
            <a:pPr lvl="1"/>
            <a:endParaRPr lang="en-CA" dirty="0"/>
          </a:p>
          <a:p>
            <a:pPr lvl="1"/>
            <a:endParaRPr lang="en-CA" dirty="0"/>
          </a:p>
        </p:txBody>
      </p:sp>
      <p:pic>
        <p:nvPicPr>
          <p:cNvPr id="4" name="Picture 3">
            <a:extLst>
              <a:ext uri="{FF2B5EF4-FFF2-40B4-BE49-F238E27FC236}">
                <a16:creationId xmlns:a16="http://schemas.microsoft.com/office/drawing/2014/main" id="{8321A7D2-5D87-4362-9D3A-C0916BC8EFC4}"/>
              </a:ext>
            </a:extLst>
          </p:cNvPr>
          <p:cNvPicPr/>
          <p:nvPr/>
        </p:nvPicPr>
        <p:blipFill>
          <a:blip r:embed="rId6"/>
          <a:stretch>
            <a:fillRect/>
          </a:stretch>
        </p:blipFill>
        <p:spPr>
          <a:xfrm>
            <a:off x="301752" y="1412776"/>
            <a:ext cx="1494790" cy="437515"/>
          </a:xfrm>
          <a:prstGeom prst="rect">
            <a:avLst/>
          </a:prstGeom>
        </p:spPr>
      </p:pic>
      <p:pic>
        <p:nvPicPr>
          <p:cNvPr id="5" name="Picture 4">
            <a:extLst>
              <a:ext uri="{FF2B5EF4-FFF2-40B4-BE49-F238E27FC236}">
                <a16:creationId xmlns:a16="http://schemas.microsoft.com/office/drawing/2014/main" id="{31F5AE37-F0B6-43F5-88E9-1415D8202EDE}"/>
              </a:ext>
            </a:extLst>
          </p:cNvPr>
          <p:cNvPicPr/>
          <p:nvPr/>
        </p:nvPicPr>
        <p:blipFill>
          <a:blip r:embed="rId7"/>
          <a:stretch>
            <a:fillRect/>
          </a:stretch>
        </p:blipFill>
        <p:spPr>
          <a:xfrm>
            <a:off x="3203848" y="1446560"/>
            <a:ext cx="5486400" cy="4592955"/>
          </a:xfrm>
          <a:prstGeom prst="rect">
            <a:avLst/>
          </a:prstGeom>
        </p:spPr>
      </p:pic>
    </p:spTree>
    <p:extLst>
      <p:ext uri="{BB962C8B-B14F-4D97-AF65-F5344CB8AC3E}">
        <p14:creationId xmlns:p14="http://schemas.microsoft.com/office/powerpoint/2010/main" val="1888874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Quelle est son utilité ou son applicabilité</a:t>
            </a:r>
            <a:endParaRPr lang="en-CA" dirty="0"/>
          </a:p>
        </p:txBody>
      </p:sp>
      <p:graphicFrame>
        <p:nvGraphicFramePr>
          <p:cNvPr id="7" name="Content Placeholder 6">
            <a:extLst>
              <a:ext uri="{FF2B5EF4-FFF2-40B4-BE49-F238E27FC236}">
                <a16:creationId xmlns:a16="http://schemas.microsoft.com/office/drawing/2014/main" id="{E8907091-EB95-4D6E-8A2D-7E33D44A2ACD}"/>
              </a:ext>
            </a:extLst>
          </p:cNvPr>
          <p:cNvGraphicFramePr>
            <a:graphicFrameLocks noGrp="1"/>
          </p:cNvGraphicFramePr>
          <p:nvPr>
            <p:ph sz="quarter" idx="1"/>
            <p:extLst>
              <p:ext uri="{D42A27DB-BD31-4B8C-83A1-F6EECF244321}">
                <p14:modId xmlns:p14="http://schemas.microsoft.com/office/powerpoint/2010/main" val="256458585"/>
              </p:ext>
            </p:extLst>
          </p:nvPr>
        </p:nvGraphicFramePr>
        <p:xfrm>
          <a:off x="179512" y="1412776"/>
          <a:ext cx="8656640" cy="5359019"/>
        </p:xfrm>
        <a:graphic>
          <a:graphicData uri="http://schemas.openxmlformats.org/drawingml/2006/table">
            <a:tbl>
              <a:tblPr firstRow="1" firstCol="1" bandRow="1">
                <a:tableStyleId>{5C22544A-7EE6-4342-B048-85BDC9FD1C3A}</a:tableStyleId>
              </a:tblPr>
              <a:tblGrid>
                <a:gridCol w="4328320">
                  <a:extLst>
                    <a:ext uri="{9D8B030D-6E8A-4147-A177-3AD203B41FA5}">
                      <a16:colId xmlns:a16="http://schemas.microsoft.com/office/drawing/2014/main" val="182293352"/>
                    </a:ext>
                  </a:extLst>
                </a:gridCol>
                <a:gridCol w="4328320">
                  <a:extLst>
                    <a:ext uri="{9D8B030D-6E8A-4147-A177-3AD203B41FA5}">
                      <a16:colId xmlns:a16="http://schemas.microsoft.com/office/drawing/2014/main" val="1246282940"/>
                    </a:ext>
                  </a:extLst>
                </a:gridCol>
              </a:tblGrid>
              <a:tr h="5359019">
                <a:tc>
                  <a:txBody>
                    <a:bodyPr/>
                    <a:lstStyle/>
                    <a:p>
                      <a:pPr>
                        <a:lnSpc>
                          <a:spcPct val="107000"/>
                        </a:lnSpc>
                        <a:spcAft>
                          <a:spcPts val="0"/>
                        </a:spcAft>
                      </a:pPr>
                      <a:r>
                        <a:rPr lang="fr-CA" sz="900" dirty="0">
                          <a:solidFill>
                            <a:schemeClr val="tx1"/>
                          </a:solidFill>
                          <a:effectLst/>
                        </a:rPr>
                        <a:t>LBS et le </a:t>
                      </a:r>
                      <a:r>
                        <a:rPr lang="fr-CA" sz="900" dirty="0" err="1">
                          <a:solidFill>
                            <a:schemeClr val="tx1"/>
                          </a:solidFill>
                          <a:effectLst/>
                        </a:rPr>
                        <a:t>tracking</a:t>
                      </a:r>
                      <a:r>
                        <a:rPr lang="fr-CA" sz="900" dirty="0">
                          <a:solidFill>
                            <a:schemeClr val="tx1"/>
                          </a:solidFill>
                          <a:effectLst/>
                        </a:rPr>
                        <a:t> sont utilisés dans</a:t>
                      </a:r>
                    </a:p>
                    <a:p>
                      <a:pPr marL="342900" lvl="0" indent="-342900">
                        <a:lnSpc>
                          <a:spcPct val="107000"/>
                        </a:lnSpc>
                        <a:spcAft>
                          <a:spcPts val="0"/>
                        </a:spcAft>
                        <a:buFont typeface="Symbol" panose="05050102010706020507" pitchFamily="18" charset="2"/>
                        <a:buChar char=""/>
                      </a:pPr>
                      <a:r>
                        <a:rPr lang="fr-CA" sz="900" dirty="0">
                          <a:solidFill>
                            <a:schemeClr val="tx1"/>
                          </a:solidFill>
                          <a:effectLst/>
                        </a:rPr>
                        <a:t>la coordination des déplacements, </a:t>
                      </a:r>
                    </a:p>
                    <a:p>
                      <a:pPr marL="342900" lvl="0" indent="-342900">
                        <a:lnSpc>
                          <a:spcPct val="107000"/>
                        </a:lnSpc>
                        <a:spcAft>
                          <a:spcPts val="0"/>
                        </a:spcAft>
                        <a:buFont typeface="Symbol" panose="05050102010706020507" pitchFamily="18" charset="2"/>
                        <a:buChar char=""/>
                      </a:pPr>
                      <a:r>
                        <a:rPr lang="fr-CA" sz="900" dirty="0">
                          <a:solidFill>
                            <a:schemeClr val="tx1"/>
                          </a:solidFill>
                          <a:effectLst/>
                        </a:rPr>
                        <a:t>l’optimisation des déplacements,</a:t>
                      </a:r>
                    </a:p>
                    <a:p>
                      <a:pPr marL="342900" lvl="0" indent="-342900">
                        <a:lnSpc>
                          <a:spcPct val="107000"/>
                        </a:lnSpc>
                        <a:spcAft>
                          <a:spcPts val="0"/>
                        </a:spcAft>
                        <a:buFont typeface="Symbol" panose="05050102010706020507" pitchFamily="18" charset="2"/>
                        <a:buChar char=""/>
                      </a:pPr>
                      <a:r>
                        <a:rPr lang="fr-CA" sz="900" dirty="0">
                          <a:solidFill>
                            <a:schemeClr val="tx1"/>
                          </a:solidFill>
                          <a:effectLst/>
                        </a:rPr>
                        <a:t>la production d’analyse à caractère spatiale,</a:t>
                      </a:r>
                    </a:p>
                    <a:p>
                      <a:pPr marL="342900" lvl="0" indent="-342900">
                        <a:lnSpc>
                          <a:spcPct val="107000"/>
                        </a:lnSpc>
                        <a:spcAft>
                          <a:spcPts val="0"/>
                        </a:spcAft>
                        <a:buFont typeface="Symbol" panose="05050102010706020507" pitchFamily="18" charset="2"/>
                        <a:buChar char=""/>
                      </a:pPr>
                      <a:r>
                        <a:rPr lang="fr-CA" sz="900" dirty="0">
                          <a:solidFill>
                            <a:schemeClr val="tx1"/>
                          </a:solidFill>
                          <a:effectLst/>
                        </a:rPr>
                        <a:t>la publication de carte,</a:t>
                      </a:r>
                    </a:p>
                    <a:p>
                      <a:pPr marL="342900" lvl="0" indent="-342900">
                        <a:lnSpc>
                          <a:spcPct val="107000"/>
                        </a:lnSpc>
                        <a:spcAft>
                          <a:spcPts val="0"/>
                        </a:spcAft>
                        <a:buFont typeface="Symbol" panose="05050102010706020507" pitchFamily="18" charset="2"/>
                        <a:buChar char=""/>
                      </a:pPr>
                      <a:r>
                        <a:rPr lang="fr-CA" sz="900" dirty="0">
                          <a:solidFill>
                            <a:schemeClr val="tx1"/>
                          </a:solidFill>
                          <a:effectLst/>
                        </a:rPr>
                        <a:t>production de rapport</a:t>
                      </a:r>
                    </a:p>
                    <a:p>
                      <a:pPr>
                        <a:lnSpc>
                          <a:spcPct val="107000"/>
                        </a:lnSpc>
                        <a:spcAft>
                          <a:spcPts val="0"/>
                        </a:spcAft>
                      </a:pPr>
                      <a:r>
                        <a:rPr lang="fr-CA" sz="900" dirty="0">
                          <a:solidFill>
                            <a:schemeClr val="tx1"/>
                          </a:solidFill>
                          <a:effectLst/>
                        </a:rPr>
                        <a:t> </a:t>
                      </a:r>
                    </a:p>
                    <a:p>
                      <a:pPr>
                        <a:lnSpc>
                          <a:spcPct val="107000"/>
                        </a:lnSpc>
                        <a:spcAft>
                          <a:spcPts val="800"/>
                        </a:spcAft>
                      </a:pPr>
                      <a:r>
                        <a:rPr lang="fr-CA" sz="900" dirty="0">
                          <a:solidFill>
                            <a:schemeClr val="tx1"/>
                          </a:solidFill>
                          <a:effectLst/>
                        </a:rPr>
                        <a:t>Domaine et applicabilité :</a:t>
                      </a:r>
                    </a:p>
                    <a:p>
                      <a:pPr>
                        <a:lnSpc>
                          <a:spcPct val="107000"/>
                        </a:lnSpc>
                        <a:spcAft>
                          <a:spcPts val="0"/>
                        </a:spcAft>
                      </a:pPr>
                      <a:r>
                        <a:rPr lang="fr-CA" sz="900" dirty="0">
                          <a:solidFill>
                            <a:schemeClr val="tx1"/>
                          </a:solidFill>
                          <a:effectLst/>
                        </a:rPr>
                        <a:t>Application militaire</a:t>
                      </a:r>
                    </a:p>
                    <a:p>
                      <a:pPr marL="342900" lvl="0" indent="-342900">
                        <a:lnSpc>
                          <a:spcPct val="107000"/>
                        </a:lnSpc>
                        <a:spcAft>
                          <a:spcPts val="0"/>
                        </a:spcAft>
                        <a:buFont typeface="Symbol" panose="05050102010706020507" pitchFamily="18" charset="2"/>
                        <a:buChar char=""/>
                      </a:pPr>
                      <a:r>
                        <a:rPr lang="fr-CA" sz="900" dirty="0">
                          <a:solidFill>
                            <a:schemeClr val="tx1"/>
                          </a:solidFill>
                          <a:effectLst/>
                        </a:rPr>
                        <a:t>Coordination des troupes,</a:t>
                      </a:r>
                    </a:p>
                    <a:p>
                      <a:pPr marL="342900" lvl="0" indent="-342900">
                        <a:lnSpc>
                          <a:spcPct val="107000"/>
                        </a:lnSpc>
                        <a:spcAft>
                          <a:spcPts val="0"/>
                        </a:spcAft>
                        <a:buFont typeface="Symbol" panose="05050102010706020507" pitchFamily="18" charset="2"/>
                        <a:buChar char=""/>
                      </a:pPr>
                      <a:r>
                        <a:rPr lang="fr-CA" sz="900" dirty="0" err="1">
                          <a:solidFill>
                            <a:schemeClr val="tx1"/>
                          </a:solidFill>
                          <a:effectLst/>
                        </a:rPr>
                        <a:t>Tracking</a:t>
                      </a:r>
                      <a:r>
                        <a:rPr lang="fr-CA" sz="900" dirty="0">
                          <a:solidFill>
                            <a:schemeClr val="tx1"/>
                          </a:solidFill>
                          <a:effectLst/>
                        </a:rPr>
                        <a:t> des déplacements ennemis,</a:t>
                      </a:r>
                    </a:p>
                    <a:p>
                      <a:pPr marL="342900" lvl="0" indent="-342900">
                        <a:lnSpc>
                          <a:spcPct val="107000"/>
                        </a:lnSpc>
                        <a:spcAft>
                          <a:spcPts val="0"/>
                        </a:spcAft>
                        <a:buFont typeface="Symbol" panose="05050102010706020507" pitchFamily="18" charset="2"/>
                        <a:buChar char=""/>
                      </a:pPr>
                      <a:r>
                        <a:rPr lang="fr-CA" sz="900" dirty="0">
                          <a:solidFill>
                            <a:schemeClr val="tx1"/>
                          </a:solidFill>
                          <a:effectLst/>
                        </a:rPr>
                        <a:t>Analyse et développement de stratégies,</a:t>
                      </a:r>
                    </a:p>
                    <a:p>
                      <a:pPr>
                        <a:lnSpc>
                          <a:spcPct val="107000"/>
                        </a:lnSpc>
                        <a:spcAft>
                          <a:spcPts val="800"/>
                        </a:spcAft>
                      </a:pPr>
                      <a:r>
                        <a:rPr lang="fr-CA" sz="900" dirty="0">
                          <a:solidFill>
                            <a:schemeClr val="tx1"/>
                          </a:solidFill>
                          <a:effectLst/>
                        </a:rPr>
                        <a:t>      </a:t>
                      </a:r>
                    </a:p>
                    <a:p>
                      <a:pPr>
                        <a:lnSpc>
                          <a:spcPct val="107000"/>
                        </a:lnSpc>
                        <a:spcAft>
                          <a:spcPts val="0"/>
                        </a:spcAft>
                      </a:pPr>
                      <a:r>
                        <a:rPr lang="fr-CA" sz="900" dirty="0">
                          <a:solidFill>
                            <a:schemeClr val="tx1"/>
                          </a:solidFill>
                          <a:effectLst/>
                        </a:rPr>
                        <a:t>Urgence  911 et Aide</a:t>
                      </a:r>
                    </a:p>
                    <a:p>
                      <a:pPr marL="342900" lvl="0" indent="-342900">
                        <a:lnSpc>
                          <a:spcPct val="107000"/>
                        </a:lnSpc>
                        <a:spcAft>
                          <a:spcPts val="0"/>
                        </a:spcAft>
                        <a:buFont typeface="Symbol" panose="05050102010706020507" pitchFamily="18" charset="2"/>
                        <a:buChar char=""/>
                      </a:pPr>
                      <a:r>
                        <a:rPr lang="fr-CA" sz="900" dirty="0">
                          <a:solidFill>
                            <a:schemeClr val="tx1"/>
                          </a:solidFill>
                          <a:effectLst/>
                        </a:rPr>
                        <a:t>Police</a:t>
                      </a:r>
                    </a:p>
                    <a:p>
                      <a:pPr marL="342900" lvl="0" indent="-342900">
                        <a:lnSpc>
                          <a:spcPct val="107000"/>
                        </a:lnSpc>
                        <a:spcAft>
                          <a:spcPts val="0"/>
                        </a:spcAft>
                        <a:buFont typeface="Symbol" panose="05050102010706020507" pitchFamily="18" charset="2"/>
                        <a:buChar char=""/>
                      </a:pPr>
                      <a:r>
                        <a:rPr lang="fr-CA" sz="900" dirty="0">
                          <a:solidFill>
                            <a:schemeClr val="tx1"/>
                          </a:solidFill>
                          <a:effectLst/>
                        </a:rPr>
                        <a:t>Pompier</a:t>
                      </a:r>
                    </a:p>
                    <a:p>
                      <a:pPr marL="342900" lvl="0" indent="-342900">
                        <a:lnSpc>
                          <a:spcPct val="107000"/>
                        </a:lnSpc>
                        <a:spcAft>
                          <a:spcPts val="0"/>
                        </a:spcAft>
                        <a:buFont typeface="Symbol" panose="05050102010706020507" pitchFamily="18" charset="2"/>
                        <a:buChar char=""/>
                      </a:pPr>
                      <a:r>
                        <a:rPr lang="fr-CA" sz="900" dirty="0">
                          <a:solidFill>
                            <a:schemeClr val="tx1"/>
                          </a:solidFill>
                          <a:effectLst/>
                        </a:rPr>
                        <a:t>Ambulance</a:t>
                      </a:r>
                    </a:p>
                    <a:p>
                      <a:pPr marL="342900" lvl="0" indent="-342900">
                        <a:lnSpc>
                          <a:spcPct val="107000"/>
                        </a:lnSpc>
                        <a:spcAft>
                          <a:spcPts val="0"/>
                        </a:spcAft>
                        <a:buFont typeface="Symbol" panose="05050102010706020507" pitchFamily="18" charset="2"/>
                        <a:buChar char=""/>
                      </a:pPr>
                      <a:r>
                        <a:rPr lang="fr-CA" sz="900" dirty="0">
                          <a:solidFill>
                            <a:schemeClr val="tx1"/>
                          </a:solidFill>
                          <a:effectLst/>
                        </a:rPr>
                        <a:t>Gestion de catastrophe</a:t>
                      </a:r>
                    </a:p>
                    <a:p>
                      <a:pPr marL="342900" lvl="0" indent="-342900">
                        <a:lnSpc>
                          <a:spcPct val="107000"/>
                        </a:lnSpc>
                        <a:spcAft>
                          <a:spcPts val="0"/>
                        </a:spcAft>
                        <a:buFont typeface="Symbol" panose="05050102010706020507" pitchFamily="18" charset="2"/>
                        <a:buChar char=""/>
                      </a:pPr>
                      <a:r>
                        <a:rPr lang="fr-CA" sz="900" dirty="0">
                          <a:solidFill>
                            <a:schemeClr val="tx1"/>
                          </a:solidFill>
                          <a:effectLst/>
                        </a:rPr>
                        <a:t>Lutte au terrorisme</a:t>
                      </a:r>
                    </a:p>
                    <a:p>
                      <a:pPr marL="342900" lvl="0" indent="-342900">
                        <a:lnSpc>
                          <a:spcPct val="107000"/>
                        </a:lnSpc>
                        <a:spcAft>
                          <a:spcPts val="0"/>
                        </a:spcAft>
                        <a:buFont typeface="Symbol" panose="05050102010706020507" pitchFamily="18" charset="2"/>
                        <a:buChar char=""/>
                      </a:pPr>
                      <a:r>
                        <a:rPr lang="fr-CA" sz="900" dirty="0">
                          <a:solidFill>
                            <a:schemeClr val="tx1"/>
                          </a:solidFill>
                          <a:effectLst/>
                        </a:rPr>
                        <a:t>Espionnage</a:t>
                      </a:r>
                    </a:p>
                    <a:p>
                      <a:pPr>
                        <a:lnSpc>
                          <a:spcPct val="107000"/>
                        </a:lnSpc>
                        <a:spcAft>
                          <a:spcPts val="0"/>
                        </a:spcAft>
                      </a:pPr>
                      <a:r>
                        <a:rPr lang="fr-CA" sz="900" dirty="0">
                          <a:solidFill>
                            <a:schemeClr val="tx1"/>
                          </a:solidFill>
                          <a:effectLst/>
                        </a:rPr>
                        <a:t> </a:t>
                      </a:r>
                    </a:p>
                    <a:p>
                      <a:pPr>
                        <a:lnSpc>
                          <a:spcPct val="107000"/>
                        </a:lnSpc>
                        <a:spcAft>
                          <a:spcPts val="800"/>
                        </a:spcAft>
                      </a:pPr>
                      <a:r>
                        <a:rPr lang="fr-CA" sz="900" dirty="0">
                          <a:solidFill>
                            <a:schemeClr val="tx1"/>
                          </a:solidFill>
                          <a:effectLst/>
                        </a:rPr>
                        <a:t>Transportation</a:t>
                      </a:r>
                    </a:p>
                    <a:p>
                      <a:pPr marL="342900" lvl="0" indent="-342900">
                        <a:lnSpc>
                          <a:spcPct val="107000"/>
                        </a:lnSpc>
                        <a:spcAft>
                          <a:spcPts val="0"/>
                        </a:spcAft>
                        <a:buFont typeface="Symbol" panose="05050102010706020507" pitchFamily="18" charset="2"/>
                        <a:buChar char=""/>
                      </a:pPr>
                      <a:r>
                        <a:rPr lang="fr-CA" sz="900" dirty="0">
                          <a:solidFill>
                            <a:schemeClr val="tx1"/>
                          </a:solidFill>
                          <a:effectLst/>
                        </a:rPr>
                        <a:t>Avion</a:t>
                      </a:r>
                    </a:p>
                    <a:p>
                      <a:pPr marL="342900" lvl="0" indent="-342900">
                        <a:lnSpc>
                          <a:spcPct val="107000"/>
                        </a:lnSpc>
                        <a:spcAft>
                          <a:spcPts val="0"/>
                        </a:spcAft>
                        <a:buFont typeface="Symbol" panose="05050102010706020507" pitchFamily="18" charset="2"/>
                        <a:buChar char=""/>
                      </a:pPr>
                      <a:r>
                        <a:rPr lang="fr-CA" sz="900" dirty="0">
                          <a:solidFill>
                            <a:schemeClr val="tx1"/>
                          </a:solidFill>
                          <a:effectLst/>
                        </a:rPr>
                        <a:t>Camion</a:t>
                      </a:r>
                    </a:p>
                    <a:p>
                      <a:pPr marL="342900" lvl="0" indent="-342900">
                        <a:lnSpc>
                          <a:spcPct val="107000"/>
                        </a:lnSpc>
                        <a:spcAft>
                          <a:spcPts val="0"/>
                        </a:spcAft>
                        <a:buFont typeface="Symbol" panose="05050102010706020507" pitchFamily="18" charset="2"/>
                        <a:buChar char=""/>
                      </a:pPr>
                      <a:r>
                        <a:rPr lang="fr-CA" sz="900" dirty="0">
                          <a:solidFill>
                            <a:schemeClr val="tx1"/>
                          </a:solidFill>
                          <a:effectLst/>
                        </a:rPr>
                        <a:t>Train</a:t>
                      </a:r>
                    </a:p>
                    <a:p>
                      <a:pPr marL="342900" lvl="0" indent="-342900">
                        <a:lnSpc>
                          <a:spcPct val="107000"/>
                        </a:lnSpc>
                        <a:spcAft>
                          <a:spcPts val="0"/>
                        </a:spcAft>
                        <a:buFont typeface="Symbol" panose="05050102010706020507" pitchFamily="18" charset="2"/>
                        <a:buChar char=""/>
                      </a:pPr>
                      <a:r>
                        <a:rPr lang="fr-CA" sz="900" dirty="0">
                          <a:solidFill>
                            <a:schemeClr val="tx1"/>
                          </a:solidFill>
                          <a:effectLst/>
                        </a:rPr>
                        <a:t>Métro</a:t>
                      </a:r>
                    </a:p>
                    <a:p>
                      <a:pPr marL="342900" lvl="0" indent="-342900">
                        <a:lnSpc>
                          <a:spcPct val="107000"/>
                        </a:lnSpc>
                        <a:spcAft>
                          <a:spcPts val="0"/>
                        </a:spcAft>
                        <a:buFont typeface="Symbol" panose="05050102010706020507" pitchFamily="18" charset="2"/>
                        <a:buChar char=""/>
                      </a:pPr>
                      <a:r>
                        <a:rPr lang="fr-CA" sz="900" dirty="0">
                          <a:solidFill>
                            <a:schemeClr val="tx1"/>
                          </a:solidFill>
                          <a:effectLst/>
                        </a:rPr>
                        <a:t>Tube</a:t>
                      </a:r>
                    </a:p>
                    <a:p>
                      <a:pPr marL="342900" lvl="0" indent="-342900">
                        <a:lnSpc>
                          <a:spcPct val="107000"/>
                        </a:lnSpc>
                        <a:spcAft>
                          <a:spcPts val="0"/>
                        </a:spcAft>
                        <a:buFont typeface="Symbol" panose="05050102010706020507" pitchFamily="18" charset="2"/>
                        <a:buChar char=""/>
                      </a:pPr>
                      <a:r>
                        <a:rPr lang="fr-CA" sz="900" dirty="0">
                          <a:solidFill>
                            <a:schemeClr val="tx1"/>
                          </a:solidFill>
                          <a:effectLst/>
                        </a:rPr>
                        <a:t>Bateau</a:t>
                      </a:r>
                    </a:p>
                    <a:p>
                      <a:pPr marL="342900" lvl="0" indent="-342900">
                        <a:lnSpc>
                          <a:spcPct val="107000"/>
                        </a:lnSpc>
                        <a:spcAft>
                          <a:spcPts val="0"/>
                        </a:spcAft>
                        <a:buFont typeface="Symbol" panose="05050102010706020507" pitchFamily="18" charset="2"/>
                        <a:buChar char=""/>
                      </a:pPr>
                      <a:r>
                        <a:rPr lang="fr-CA" sz="900" dirty="0">
                          <a:solidFill>
                            <a:schemeClr val="tx1"/>
                          </a:solidFill>
                          <a:effectLst/>
                        </a:rPr>
                        <a:t>Services postaux</a:t>
                      </a:r>
                    </a:p>
                    <a:p>
                      <a:pPr marL="342900" lvl="0" indent="-342900">
                        <a:lnSpc>
                          <a:spcPct val="107000"/>
                        </a:lnSpc>
                        <a:spcAft>
                          <a:spcPts val="0"/>
                        </a:spcAft>
                        <a:buFont typeface="Symbol" panose="05050102010706020507" pitchFamily="18" charset="2"/>
                        <a:buChar char=""/>
                      </a:pPr>
                      <a:r>
                        <a:rPr lang="fr-CA" sz="900" dirty="0">
                          <a:solidFill>
                            <a:schemeClr val="tx1"/>
                          </a:solidFill>
                          <a:effectLst/>
                        </a:rPr>
                        <a:t>Voitures</a:t>
                      </a:r>
                    </a:p>
                    <a:p>
                      <a:pPr marL="342900" lvl="0" indent="-342900">
                        <a:lnSpc>
                          <a:spcPct val="107000"/>
                        </a:lnSpc>
                        <a:spcAft>
                          <a:spcPts val="0"/>
                        </a:spcAft>
                        <a:buFont typeface="Symbol" panose="05050102010706020507" pitchFamily="18" charset="2"/>
                        <a:buChar char=""/>
                      </a:pPr>
                      <a:r>
                        <a:rPr lang="fr-CA" sz="900" dirty="0">
                          <a:solidFill>
                            <a:schemeClr val="tx1"/>
                          </a:solidFill>
                          <a:effectLst/>
                        </a:rPr>
                        <a:t>Partage de moyen de transport (vélo, voiture)</a:t>
                      </a:r>
                    </a:p>
                    <a:p>
                      <a:pPr marL="342900" lvl="0" indent="-342900">
                        <a:lnSpc>
                          <a:spcPct val="107000"/>
                        </a:lnSpc>
                        <a:spcAft>
                          <a:spcPts val="0"/>
                        </a:spcAft>
                        <a:buFont typeface="Symbol" panose="05050102010706020507" pitchFamily="18" charset="2"/>
                        <a:buChar char=""/>
                      </a:pPr>
                      <a:r>
                        <a:rPr lang="fr-CA" sz="900" dirty="0">
                          <a:solidFill>
                            <a:schemeClr val="tx1"/>
                          </a:solidFill>
                          <a:effectLst/>
                        </a:rPr>
                        <a:t>Taxi</a:t>
                      </a:r>
                    </a:p>
                    <a:p>
                      <a:pPr marL="342900" lvl="0" indent="-342900">
                        <a:lnSpc>
                          <a:spcPct val="107000"/>
                        </a:lnSpc>
                        <a:spcAft>
                          <a:spcPts val="0"/>
                        </a:spcAft>
                        <a:buFont typeface="Symbol" panose="05050102010706020507" pitchFamily="18" charset="2"/>
                        <a:buChar char=""/>
                      </a:pPr>
                      <a:r>
                        <a:rPr lang="fr-CA" sz="900" dirty="0">
                          <a:solidFill>
                            <a:schemeClr val="tx1"/>
                          </a:solidFill>
                          <a:effectLst/>
                        </a:rPr>
                        <a:t>Service routier : </a:t>
                      </a:r>
                      <a:r>
                        <a:rPr lang="fr-CA" sz="900" dirty="0" err="1">
                          <a:solidFill>
                            <a:schemeClr val="tx1"/>
                          </a:solidFill>
                          <a:effectLst/>
                        </a:rPr>
                        <a:t>onStar</a:t>
                      </a:r>
                      <a:r>
                        <a:rPr lang="fr-CA" sz="900" dirty="0">
                          <a:solidFill>
                            <a:schemeClr val="tx1"/>
                          </a:solidFill>
                          <a:effectLst/>
                        </a:rPr>
                        <a:t> system</a:t>
                      </a:r>
                    </a:p>
                    <a:p>
                      <a:pPr>
                        <a:lnSpc>
                          <a:spcPct val="107000"/>
                        </a:lnSpc>
                        <a:spcAft>
                          <a:spcPts val="0"/>
                        </a:spcAft>
                      </a:pPr>
                      <a:r>
                        <a:rPr lang="fr-CA" sz="900" dirty="0">
                          <a:solidFill>
                            <a:schemeClr val="tx1"/>
                          </a:solidFill>
                          <a:effectLst/>
                        </a:rPr>
                        <a:t> </a:t>
                      </a:r>
                      <a:endParaRPr lang="fr-CA" sz="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812" marR="45812" marT="0" marB="0">
                    <a:noFill/>
                  </a:tcPr>
                </a:tc>
                <a:tc>
                  <a:txBody>
                    <a:bodyPr/>
                    <a:lstStyle/>
                    <a:p>
                      <a:pPr>
                        <a:lnSpc>
                          <a:spcPct val="107000"/>
                        </a:lnSpc>
                        <a:spcAft>
                          <a:spcPts val="0"/>
                        </a:spcAft>
                      </a:pPr>
                      <a:r>
                        <a:rPr lang="fr-CA" sz="700" dirty="0">
                          <a:solidFill>
                            <a:schemeClr val="tx1"/>
                          </a:solidFill>
                          <a:effectLst/>
                        </a:rPr>
                        <a:t>C</a:t>
                      </a:r>
                      <a:r>
                        <a:rPr lang="fr-CA" sz="900" dirty="0">
                          <a:solidFill>
                            <a:schemeClr val="tx1"/>
                          </a:solidFill>
                          <a:effectLst/>
                        </a:rPr>
                        <a:t>onstruction</a:t>
                      </a:r>
                    </a:p>
                    <a:p>
                      <a:pPr marL="342900" lvl="0" indent="-342900">
                        <a:lnSpc>
                          <a:spcPct val="107000"/>
                        </a:lnSpc>
                        <a:spcAft>
                          <a:spcPts val="0"/>
                        </a:spcAft>
                        <a:buFont typeface="Symbol" panose="05050102010706020507" pitchFamily="18" charset="2"/>
                        <a:buChar char=""/>
                      </a:pPr>
                      <a:r>
                        <a:rPr lang="fr-CA" sz="900" dirty="0">
                          <a:solidFill>
                            <a:schemeClr val="tx1"/>
                          </a:solidFill>
                          <a:effectLst/>
                        </a:rPr>
                        <a:t>Suivi de chantier</a:t>
                      </a:r>
                    </a:p>
                    <a:p>
                      <a:pPr marL="342900" lvl="0" indent="-342900">
                        <a:lnSpc>
                          <a:spcPct val="107000"/>
                        </a:lnSpc>
                        <a:spcAft>
                          <a:spcPts val="0"/>
                        </a:spcAft>
                        <a:buFont typeface="Symbol" panose="05050102010706020507" pitchFamily="18" charset="2"/>
                        <a:buChar char=""/>
                      </a:pPr>
                      <a:r>
                        <a:rPr lang="fr-CA" sz="900" dirty="0">
                          <a:solidFill>
                            <a:schemeClr val="tx1"/>
                          </a:solidFill>
                          <a:effectLst/>
                        </a:rPr>
                        <a:t>Localisation intérieure</a:t>
                      </a:r>
                    </a:p>
                    <a:p>
                      <a:pPr marL="342900" lvl="0" indent="-342900">
                        <a:lnSpc>
                          <a:spcPct val="107000"/>
                        </a:lnSpc>
                        <a:spcAft>
                          <a:spcPts val="0"/>
                        </a:spcAft>
                        <a:buFont typeface="Symbol" panose="05050102010706020507" pitchFamily="18" charset="2"/>
                        <a:buChar char=""/>
                      </a:pPr>
                      <a:r>
                        <a:rPr lang="fr-CA" sz="900" dirty="0">
                          <a:solidFill>
                            <a:schemeClr val="tx1"/>
                          </a:solidFill>
                          <a:effectLst/>
                        </a:rPr>
                        <a:t>Sous-terrain</a:t>
                      </a:r>
                    </a:p>
                    <a:p>
                      <a:pPr marL="450215">
                        <a:lnSpc>
                          <a:spcPct val="107000"/>
                        </a:lnSpc>
                        <a:spcAft>
                          <a:spcPts val="0"/>
                        </a:spcAft>
                      </a:pPr>
                      <a:r>
                        <a:rPr lang="fr-CA" sz="900" dirty="0">
                          <a:solidFill>
                            <a:schemeClr val="tx1"/>
                          </a:solidFill>
                          <a:effectLst/>
                        </a:rPr>
                        <a:t> </a:t>
                      </a:r>
                    </a:p>
                    <a:p>
                      <a:r>
                        <a:rPr kumimoji="0" lang="fr-CA" sz="900" b="1" kern="1200" dirty="0">
                          <a:solidFill>
                            <a:schemeClr val="tx1"/>
                          </a:solidFill>
                          <a:effectLst/>
                          <a:latin typeface="+mn-lt"/>
                          <a:ea typeface="+mn-ea"/>
                          <a:cs typeface="+mn-cs"/>
                        </a:rPr>
                        <a:t>Environnement</a:t>
                      </a:r>
                    </a:p>
                    <a:p>
                      <a:pPr marL="171450" lvl="0" indent="-171450">
                        <a:buFont typeface="Arial" panose="020B0604020202020204" pitchFamily="34" charset="0"/>
                        <a:buChar char="•"/>
                      </a:pPr>
                      <a:r>
                        <a:rPr kumimoji="0" lang="fr-CA" sz="900" b="1" kern="1200" dirty="0">
                          <a:solidFill>
                            <a:schemeClr val="tx1"/>
                          </a:solidFill>
                          <a:effectLst/>
                          <a:latin typeface="+mn-lt"/>
                          <a:ea typeface="+mn-ea"/>
                          <a:cs typeface="+mn-cs"/>
                        </a:rPr>
                        <a:t>Météo</a:t>
                      </a:r>
                    </a:p>
                    <a:p>
                      <a:pPr marL="171450" lvl="0" indent="-171450">
                        <a:buFont typeface="Arial" panose="020B0604020202020204" pitchFamily="34" charset="0"/>
                        <a:buChar char="•"/>
                      </a:pPr>
                      <a:r>
                        <a:rPr kumimoji="0" lang="fr-CA" sz="900" b="1" kern="1200" dirty="0">
                          <a:solidFill>
                            <a:schemeClr val="tx1"/>
                          </a:solidFill>
                          <a:effectLst/>
                          <a:latin typeface="+mn-lt"/>
                          <a:ea typeface="+mn-ea"/>
                          <a:cs typeface="+mn-cs"/>
                        </a:rPr>
                        <a:t>Déplacement des espèces</a:t>
                      </a:r>
                    </a:p>
                    <a:p>
                      <a:pPr marL="171450" lvl="0" indent="-171450">
                        <a:buFont typeface="Arial" panose="020B0604020202020204" pitchFamily="34" charset="0"/>
                        <a:buChar char="•"/>
                      </a:pPr>
                      <a:r>
                        <a:rPr kumimoji="0" lang="fr-CA" sz="900" b="1" kern="1200" dirty="0">
                          <a:solidFill>
                            <a:schemeClr val="tx1"/>
                          </a:solidFill>
                          <a:effectLst/>
                          <a:latin typeface="+mn-lt"/>
                          <a:ea typeface="+mn-ea"/>
                          <a:cs typeface="+mn-cs"/>
                        </a:rPr>
                        <a:t>Suivi des courants marins</a:t>
                      </a:r>
                    </a:p>
                    <a:p>
                      <a:pPr>
                        <a:lnSpc>
                          <a:spcPct val="107000"/>
                        </a:lnSpc>
                        <a:spcAft>
                          <a:spcPts val="0"/>
                        </a:spcAft>
                      </a:pPr>
                      <a:endParaRPr lang="fr-CA" sz="900" dirty="0">
                        <a:solidFill>
                          <a:schemeClr val="tx1"/>
                        </a:solidFill>
                        <a:effectLst/>
                      </a:endParaRPr>
                    </a:p>
                    <a:p>
                      <a:pPr>
                        <a:lnSpc>
                          <a:spcPct val="107000"/>
                        </a:lnSpc>
                        <a:spcAft>
                          <a:spcPts val="0"/>
                        </a:spcAft>
                      </a:pPr>
                      <a:endParaRPr lang="fr-CA" sz="900" dirty="0">
                        <a:solidFill>
                          <a:schemeClr val="tx1"/>
                        </a:solidFill>
                        <a:effectLst/>
                      </a:endParaRPr>
                    </a:p>
                    <a:p>
                      <a:pPr>
                        <a:lnSpc>
                          <a:spcPct val="107000"/>
                        </a:lnSpc>
                        <a:spcAft>
                          <a:spcPts val="0"/>
                        </a:spcAft>
                      </a:pPr>
                      <a:endParaRPr lang="fr-CA" sz="900" dirty="0">
                        <a:solidFill>
                          <a:schemeClr val="tx1"/>
                        </a:solidFill>
                        <a:effectLst/>
                      </a:endParaRPr>
                    </a:p>
                    <a:p>
                      <a:pPr>
                        <a:lnSpc>
                          <a:spcPct val="107000"/>
                        </a:lnSpc>
                        <a:spcAft>
                          <a:spcPts val="0"/>
                        </a:spcAft>
                      </a:pPr>
                      <a:r>
                        <a:rPr lang="fr-CA" sz="900" dirty="0" err="1">
                          <a:solidFill>
                            <a:schemeClr val="tx1"/>
                          </a:solidFill>
                          <a:effectLst/>
                        </a:rPr>
                        <a:t>Géo-Marketing</a:t>
                      </a:r>
                      <a:endParaRPr lang="fr-CA" sz="900" dirty="0">
                        <a:solidFill>
                          <a:schemeClr val="tx1"/>
                        </a:solidFill>
                        <a:effectLst/>
                      </a:endParaRPr>
                    </a:p>
                    <a:p>
                      <a:pPr marL="342900" lvl="0" indent="-342900">
                        <a:lnSpc>
                          <a:spcPct val="107000"/>
                        </a:lnSpc>
                        <a:spcAft>
                          <a:spcPts val="0"/>
                        </a:spcAft>
                        <a:buFont typeface="Symbol" panose="05050102010706020507" pitchFamily="18" charset="2"/>
                        <a:buChar char=""/>
                      </a:pPr>
                      <a:r>
                        <a:rPr lang="fr-CA" sz="900" dirty="0">
                          <a:solidFill>
                            <a:schemeClr val="tx1"/>
                          </a:solidFill>
                          <a:effectLst/>
                        </a:rPr>
                        <a:t>Analyse des comportements</a:t>
                      </a:r>
                    </a:p>
                    <a:p>
                      <a:pPr marL="342900" lvl="0" indent="-342900">
                        <a:lnSpc>
                          <a:spcPct val="107000"/>
                        </a:lnSpc>
                        <a:spcAft>
                          <a:spcPts val="0"/>
                        </a:spcAft>
                        <a:buFont typeface="Symbol" panose="05050102010706020507" pitchFamily="18" charset="2"/>
                        <a:buChar char=""/>
                      </a:pPr>
                      <a:r>
                        <a:rPr lang="fr-CA" sz="900" dirty="0">
                          <a:solidFill>
                            <a:schemeClr val="tx1"/>
                          </a:solidFill>
                          <a:effectLst/>
                        </a:rPr>
                        <a:t>Permet de cibler la clientèle</a:t>
                      </a:r>
                    </a:p>
                    <a:p>
                      <a:pPr marL="342900" lvl="0" indent="-342900">
                        <a:lnSpc>
                          <a:spcPct val="107000"/>
                        </a:lnSpc>
                        <a:spcAft>
                          <a:spcPts val="0"/>
                        </a:spcAft>
                        <a:buFont typeface="Symbol" panose="05050102010706020507" pitchFamily="18" charset="2"/>
                        <a:buChar char=""/>
                      </a:pPr>
                      <a:r>
                        <a:rPr lang="fr-CA" sz="900" dirty="0">
                          <a:solidFill>
                            <a:schemeClr val="tx1"/>
                          </a:solidFill>
                          <a:effectLst/>
                        </a:rPr>
                        <a:t>Profilage de la clientèle</a:t>
                      </a:r>
                    </a:p>
                    <a:p>
                      <a:pPr marL="342900" lvl="0" indent="-342900">
                        <a:lnSpc>
                          <a:spcPct val="107000"/>
                        </a:lnSpc>
                        <a:spcAft>
                          <a:spcPts val="0"/>
                        </a:spcAft>
                        <a:buFont typeface="Symbol" panose="05050102010706020507" pitchFamily="18" charset="2"/>
                        <a:buChar char=""/>
                      </a:pPr>
                      <a:r>
                        <a:rPr lang="fr-CA" sz="900" dirty="0">
                          <a:solidFill>
                            <a:schemeClr val="tx1"/>
                          </a:solidFill>
                          <a:effectLst/>
                        </a:rPr>
                        <a:t>Sollicitation plus raffinée	</a:t>
                      </a:r>
                    </a:p>
                    <a:p>
                      <a:pPr marL="342900" lvl="0" indent="-342900">
                        <a:lnSpc>
                          <a:spcPct val="107000"/>
                        </a:lnSpc>
                        <a:spcAft>
                          <a:spcPts val="0"/>
                        </a:spcAft>
                        <a:buFont typeface="Symbol" panose="05050102010706020507" pitchFamily="18" charset="2"/>
                        <a:buChar char=""/>
                      </a:pPr>
                      <a:r>
                        <a:rPr lang="fr-CA" sz="900" dirty="0">
                          <a:solidFill>
                            <a:schemeClr val="tx1"/>
                          </a:solidFill>
                          <a:effectLst/>
                        </a:rPr>
                        <a:t>Services plus personnalisés aux particuliers</a:t>
                      </a:r>
                    </a:p>
                    <a:p>
                      <a:pPr>
                        <a:lnSpc>
                          <a:spcPct val="107000"/>
                        </a:lnSpc>
                        <a:spcAft>
                          <a:spcPts val="800"/>
                        </a:spcAft>
                      </a:pPr>
                      <a:r>
                        <a:rPr lang="fr-CA" sz="900" dirty="0">
                          <a:solidFill>
                            <a:schemeClr val="tx1"/>
                          </a:solidFill>
                          <a:effectLst/>
                        </a:rPr>
                        <a:t> </a:t>
                      </a:r>
                    </a:p>
                    <a:p>
                      <a:pPr>
                        <a:lnSpc>
                          <a:spcPct val="107000"/>
                        </a:lnSpc>
                        <a:spcAft>
                          <a:spcPts val="0"/>
                        </a:spcAft>
                      </a:pPr>
                      <a:r>
                        <a:rPr lang="fr-CA" sz="900" dirty="0">
                          <a:solidFill>
                            <a:schemeClr val="tx1"/>
                          </a:solidFill>
                          <a:effectLst/>
                        </a:rPr>
                        <a:t>Bancaire</a:t>
                      </a:r>
                    </a:p>
                    <a:p>
                      <a:pPr marL="342900" lvl="0" indent="-342900">
                        <a:lnSpc>
                          <a:spcPct val="107000"/>
                        </a:lnSpc>
                        <a:spcAft>
                          <a:spcPts val="0"/>
                        </a:spcAft>
                        <a:buFont typeface="Symbol" panose="05050102010706020507" pitchFamily="18" charset="2"/>
                        <a:buChar char=""/>
                      </a:pPr>
                      <a:r>
                        <a:rPr lang="fr-CA" sz="900" dirty="0">
                          <a:solidFill>
                            <a:schemeClr val="tx1"/>
                          </a:solidFill>
                          <a:effectLst/>
                        </a:rPr>
                        <a:t>Sécurité paiement électronique</a:t>
                      </a:r>
                    </a:p>
                    <a:p>
                      <a:pPr>
                        <a:lnSpc>
                          <a:spcPct val="107000"/>
                        </a:lnSpc>
                        <a:spcAft>
                          <a:spcPts val="0"/>
                        </a:spcAft>
                      </a:pPr>
                      <a:r>
                        <a:rPr lang="fr-CA" sz="900" dirty="0">
                          <a:solidFill>
                            <a:schemeClr val="tx1"/>
                          </a:solidFill>
                          <a:effectLst/>
                        </a:rPr>
                        <a:t> </a:t>
                      </a:r>
                    </a:p>
                    <a:p>
                      <a:pPr>
                        <a:lnSpc>
                          <a:spcPct val="107000"/>
                        </a:lnSpc>
                        <a:spcAft>
                          <a:spcPts val="0"/>
                        </a:spcAft>
                      </a:pPr>
                      <a:r>
                        <a:rPr lang="fr-CA" sz="900" dirty="0">
                          <a:solidFill>
                            <a:schemeClr val="tx1"/>
                          </a:solidFill>
                          <a:effectLst/>
                        </a:rPr>
                        <a:t>Jeux</a:t>
                      </a:r>
                    </a:p>
                    <a:p>
                      <a:pPr marL="342900" lvl="0" indent="-342900">
                        <a:lnSpc>
                          <a:spcPct val="107000"/>
                        </a:lnSpc>
                        <a:spcAft>
                          <a:spcPts val="0"/>
                        </a:spcAft>
                        <a:buFont typeface="Symbol" panose="05050102010706020507" pitchFamily="18" charset="2"/>
                        <a:buChar char=""/>
                      </a:pPr>
                      <a:r>
                        <a:rPr lang="fr-CA" sz="900" dirty="0" err="1">
                          <a:solidFill>
                            <a:schemeClr val="tx1"/>
                          </a:solidFill>
                          <a:effectLst/>
                        </a:rPr>
                        <a:t>Geocaching</a:t>
                      </a:r>
                      <a:endParaRPr lang="fr-CA" sz="900" dirty="0">
                        <a:solidFill>
                          <a:schemeClr val="tx1"/>
                        </a:solidFill>
                        <a:effectLst/>
                      </a:endParaRPr>
                    </a:p>
                    <a:p>
                      <a:pPr marL="342900" lvl="0" indent="-342900">
                        <a:lnSpc>
                          <a:spcPct val="107000"/>
                        </a:lnSpc>
                        <a:spcAft>
                          <a:spcPts val="0"/>
                        </a:spcAft>
                        <a:buFont typeface="Symbol" panose="05050102010706020507" pitchFamily="18" charset="2"/>
                        <a:buChar char=""/>
                      </a:pPr>
                      <a:r>
                        <a:rPr lang="fr-CA" sz="900" dirty="0" err="1">
                          <a:solidFill>
                            <a:schemeClr val="tx1"/>
                          </a:solidFill>
                          <a:effectLst/>
                        </a:rPr>
                        <a:t>Playundercover</a:t>
                      </a:r>
                      <a:endParaRPr lang="fr-CA" sz="900" dirty="0">
                        <a:solidFill>
                          <a:schemeClr val="tx1"/>
                        </a:solidFill>
                        <a:effectLst/>
                      </a:endParaRPr>
                    </a:p>
                    <a:p>
                      <a:pPr marL="342900" lvl="0" indent="-342900">
                        <a:lnSpc>
                          <a:spcPct val="107000"/>
                        </a:lnSpc>
                        <a:spcAft>
                          <a:spcPts val="0"/>
                        </a:spcAft>
                        <a:buFont typeface="Symbol" panose="05050102010706020507" pitchFamily="18" charset="2"/>
                        <a:buChar char=""/>
                      </a:pPr>
                      <a:r>
                        <a:rPr lang="fr-CA" sz="900" dirty="0" err="1">
                          <a:solidFill>
                            <a:schemeClr val="tx1"/>
                          </a:solidFill>
                          <a:effectLst/>
                        </a:rPr>
                        <a:t>Pokemon</a:t>
                      </a:r>
                      <a:r>
                        <a:rPr lang="fr-CA" sz="900" dirty="0">
                          <a:solidFill>
                            <a:schemeClr val="tx1"/>
                          </a:solidFill>
                          <a:effectLst/>
                        </a:rPr>
                        <a:t> Go</a:t>
                      </a:r>
                    </a:p>
                    <a:p>
                      <a:pPr>
                        <a:lnSpc>
                          <a:spcPct val="107000"/>
                        </a:lnSpc>
                        <a:spcAft>
                          <a:spcPts val="0"/>
                        </a:spcAft>
                      </a:pPr>
                      <a:r>
                        <a:rPr lang="fr-CA" sz="900" dirty="0">
                          <a:solidFill>
                            <a:schemeClr val="tx1"/>
                          </a:solidFill>
                          <a:effectLst/>
                        </a:rPr>
                        <a:t> </a:t>
                      </a:r>
                    </a:p>
                    <a:p>
                      <a:pPr>
                        <a:lnSpc>
                          <a:spcPct val="107000"/>
                        </a:lnSpc>
                        <a:spcAft>
                          <a:spcPts val="0"/>
                        </a:spcAft>
                      </a:pPr>
                      <a:r>
                        <a:rPr lang="fr-CA" sz="600" dirty="0">
                          <a:solidFill>
                            <a:schemeClr val="tx1"/>
                          </a:solidFill>
                          <a:effectLst/>
                        </a:rPr>
                        <a:t> </a:t>
                      </a:r>
                      <a:endParaRPr lang="fr-CA" sz="7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812" marR="45812" marT="0" marB="0">
                    <a:noFill/>
                  </a:tcPr>
                </a:tc>
                <a:extLst>
                  <a:ext uri="{0D108BD9-81ED-4DB2-BD59-A6C34878D82A}">
                    <a16:rowId xmlns:a16="http://schemas.microsoft.com/office/drawing/2014/main" val="1001038251"/>
                  </a:ext>
                </a:extLst>
              </a:tr>
            </a:tbl>
          </a:graphicData>
        </a:graphic>
      </p:graphicFrame>
    </p:spTree>
    <p:extLst>
      <p:ext uri="{BB962C8B-B14F-4D97-AF65-F5344CB8AC3E}">
        <p14:creationId xmlns:p14="http://schemas.microsoft.com/office/powerpoint/2010/main" val="2412171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Quelle </a:t>
            </a:r>
            <a:r>
              <a:rPr lang="en-CA" dirty="0" err="1"/>
              <a:t>est</a:t>
            </a:r>
            <a:r>
              <a:rPr lang="en-CA" dirty="0"/>
              <a:t> son importance</a:t>
            </a:r>
          </a:p>
        </p:txBody>
      </p:sp>
      <p:sp>
        <p:nvSpPr>
          <p:cNvPr id="3" name="Content Placeholder 2"/>
          <p:cNvSpPr>
            <a:spLocks noGrp="1"/>
          </p:cNvSpPr>
          <p:nvPr>
            <p:ph sz="quarter" idx="1"/>
          </p:nvPr>
        </p:nvSpPr>
        <p:spPr/>
        <p:txBody>
          <a:bodyPr>
            <a:normAutofit/>
          </a:bodyPr>
          <a:lstStyle/>
          <a:p>
            <a:r>
              <a:rPr lang="fr-CA" sz="1700" dirty="0"/>
              <a:t>Les LBS sont des outils rependus partout sur la planète.</a:t>
            </a:r>
          </a:p>
          <a:p>
            <a:r>
              <a:rPr lang="fr-CA" sz="1700" dirty="0"/>
              <a:t>Compte tenu de la surpopulation mondial, de la recherche de ressources, la gestion du territoire demeure un enjeux de plus en plus critique. À ces égards les LBS concrétisent leur portrait de ces situations et facilitent les décisions stratégiques.</a:t>
            </a:r>
          </a:p>
          <a:p>
            <a:r>
              <a:rPr lang="fr-CA" sz="1700" dirty="0"/>
              <a:t>De plus, la mondialisation augmente la pression des marchés financiers, le géomarketing permet de mieux cibler les clients et offrir des produits de plus en plus personnalisés.</a:t>
            </a:r>
          </a:p>
          <a:p>
            <a:r>
              <a:rPr lang="fr-CA" sz="1700" dirty="0"/>
              <a:t>Pour concrétiser son importance, nous n’avons qu’à imaginer notre monde sans google </a:t>
            </a:r>
            <a:r>
              <a:rPr lang="fr-CA" sz="1700" dirty="0" err="1"/>
              <a:t>map</a:t>
            </a:r>
            <a:r>
              <a:rPr lang="fr-CA" sz="1700" dirty="0"/>
              <a:t> ni outils de navigation. Ou bien pire, imaginer les services d’urgence sans ces outils. La coordination automatisée serait devenue impossible. Les coûts de transport exploseraient.</a:t>
            </a:r>
          </a:p>
          <a:p>
            <a:r>
              <a:rPr lang="fr-CA" sz="1700" dirty="0"/>
              <a:t>Pour vous donner un idée en valeur monétaire au LBS, selon </a:t>
            </a:r>
            <a:r>
              <a:rPr lang="fr-CA" sz="1700" dirty="0" err="1">
                <a:hlinkClick r:id="rId3"/>
              </a:rPr>
              <a:t>alphabeta</a:t>
            </a:r>
            <a:r>
              <a:rPr lang="fr-CA" sz="1700" dirty="0">
                <a:hlinkClick r:id="rId3"/>
              </a:rPr>
              <a:t> septembre 2017</a:t>
            </a:r>
            <a:endParaRPr lang="fr-CA" sz="1700" dirty="0"/>
          </a:p>
          <a:p>
            <a:endParaRPr lang="fr-CA" sz="2900" dirty="0"/>
          </a:p>
          <a:p>
            <a:endParaRPr lang="fr-CA" sz="2900" dirty="0"/>
          </a:p>
          <a:p>
            <a:endParaRPr lang="en-CA" dirty="0"/>
          </a:p>
        </p:txBody>
      </p:sp>
      <p:pic>
        <p:nvPicPr>
          <p:cNvPr id="4" name="Picture 3">
            <a:hlinkClick r:id="rId3"/>
            <a:extLst>
              <a:ext uri="{FF2B5EF4-FFF2-40B4-BE49-F238E27FC236}">
                <a16:creationId xmlns:a16="http://schemas.microsoft.com/office/drawing/2014/main" id="{273EA2EE-56F4-415B-8B5E-E91366F91068}"/>
              </a:ext>
            </a:extLst>
          </p:cNvPr>
          <p:cNvPicPr>
            <a:picLocks noChangeAspect="1"/>
          </p:cNvPicPr>
          <p:nvPr/>
        </p:nvPicPr>
        <p:blipFill>
          <a:blip r:embed="rId4"/>
          <a:stretch>
            <a:fillRect/>
          </a:stretch>
        </p:blipFill>
        <p:spPr>
          <a:xfrm>
            <a:off x="827584" y="5279735"/>
            <a:ext cx="5023502" cy="792088"/>
          </a:xfrm>
          <a:prstGeom prst="rect">
            <a:avLst/>
          </a:prstGeom>
        </p:spPr>
      </p:pic>
    </p:spTree>
    <p:extLst>
      <p:ext uri="{BB962C8B-B14F-4D97-AF65-F5344CB8AC3E}">
        <p14:creationId xmlns:p14="http://schemas.microsoft.com/office/powerpoint/2010/main" val="2786224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Quelle </a:t>
            </a:r>
            <a:r>
              <a:rPr lang="en-CA" dirty="0" err="1"/>
              <a:t>est</a:t>
            </a:r>
            <a:r>
              <a:rPr lang="en-CA" dirty="0"/>
              <a:t> son importance</a:t>
            </a:r>
          </a:p>
        </p:txBody>
      </p:sp>
      <p:sp>
        <p:nvSpPr>
          <p:cNvPr id="3" name="Content Placeholder 2"/>
          <p:cNvSpPr>
            <a:spLocks noGrp="1"/>
          </p:cNvSpPr>
          <p:nvPr>
            <p:ph sz="quarter" idx="1"/>
          </p:nvPr>
        </p:nvSpPr>
        <p:spPr/>
        <p:txBody>
          <a:bodyPr>
            <a:normAutofit/>
          </a:bodyPr>
          <a:lstStyle/>
          <a:p>
            <a:r>
              <a:rPr lang="fr-CA" sz="1200" dirty="0"/>
              <a:t>Quelques statistiques provenant d’une étude économique  intitulée : «  THE ECONOMIC IMPACT OF GEOSPATIAL SERVICES : HOW CONSUMERS, BUSINESS AND SOCIETY BENEFIT FROM LOCATION-BASED INFORMATION »    ©alpha beta </a:t>
            </a:r>
            <a:r>
              <a:rPr lang="fr-CA" sz="1200" dirty="0" err="1"/>
              <a:t>strategy</a:t>
            </a:r>
            <a:r>
              <a:rPr lang="fr-CA" sz="1200" dirty="0"/>
              <a:t> &amp; </a:t>
            </a:r>
            <a:r>
              <a:rPr lang="fr-CA" sz="1200" dirty="0" err="1"/>
              <a:t>economic</a:t>
            </a:r>
            <a:r>
              <a:rPr lang="fr-CA" sz="1200" dirty="0"/>
              <a:t> </a:t>
            </a:r>
          </a:p>
          <a:p>
            <a:pPr marL="0" indent="0">
              <a:buNone/>
            </a:pPr>
            <a:endParaRPr lang="fr-CA" sz="2900" dirty="0"/>
          </a:p>
          <a:p>
            <a:endParaRPr lang="fr-CA" sz="2900" dirty="0"/>
          </a:p>
          <a:p>
            <a:endParaRPr lang="en-CA" dirty="0"/>
          </a:p>
        </p:txBody>
      </p:sp>
      <p:pic>
        <p:nvPicPr>
          <p:cNvPr id="5" name="Picture 4">
            <a:extLst>
              <a:ext uri="{FF2B5EF4-FFF2-40B4-BE49-F238E27FC236}">
                <a16:creationId xmlns:a16="http://schemas.microsoft.com/office/drawing/2014/main" id="{A2BF5581-21FB-4C28-ABC8-E9C072BEB346}"/>
              </a:ext>
            </a:extLst>
          </p:cNvPr>
          <p:cNvPicPr>
            <a:picLocks noChangeAspect="1"/>
          </p:cNvPicPr>
          <p:nvPr/>
        </p:nvPicPr>
        <p:blipFill>
          <a:blip r:embed="rId3"/>
          <a:stretch>
            <a:fillRect/>
          </a:stretch>
        </p:blipFill>
        <p:spPr>
          <a:xfrm>
            <a:off x="395536" y="2204864"/>
            <a:ext cx="4885714" cy="3447619"/>
          </a:xfrm>
          <a:prstGeom prst="rect">
            <a:avLst/>
          </a:prstGeom>
        </p:spPr>
      </p:pic>
      <p:pic>
        <p:nvPicPr>
          <p:cNvPr id="6" name="Picture 5">
            <a:extLst>
              <a:ext uri="{FF2B5EF4-FFF2-40B4-BE49-F238E27FC236}">
                <a16:creationId xmlns:a16="http://schemas.microsoft.com/office/drawing/2014/main" id="{106DD934-7843-4E71-A087-1373428C6C8F}"/>
              </a:ext>
            </a:extLst>
          </p:cNvPr>
          <p:cNvPicPr>
            <a:picLocks noChangeAspect="1"/>
          </p:cNvPicPr>
          <p:nvPr/>
        </p:nvPicPr>
        <p:blipFill>
          <a:blip r:embed="rId4"/>
          <a:stretch>
            <a:fillRect/>
          </a:stretch>
        </p:blipFill>
        <p:spPr>
          <a:xfrm>
            <a:off x="1043608" y="2852936"/>
            <a:ext cx="5454977" cy="3033155"/>
          </a:xfrm>
          <a:prstGeom prst="rect">
            <a:avLst/>
          </a:prstGeom>
        </p:spPr>
      </p:pic>
      <p:pic>
        <p:nvPicPr>
          <p:cNvPr id="7" name="Picture 6">
            <a:extLst>
              <a:ext uri="{FF2B5EF4-FFF2-40B4-BE49-F238E27FC236}">
                <a16:creationId xmlns:a16="http://schemas.microsoft.com/office/drawing/2014/main" id="{D0006422-DBB0-489D-99B7-3318D867EDD7}"/>
              </a:ext>
            </a:extLst>
          </p:cNvPr>
          <p:cNvPicPr>
            <a:picLocks noChangeAspect="1"/>
          </p:cNvPicPr>
          <p:nvPr/>
        </p:nvPicPr>
        <p:blipFill>
          <a:blip r:embed="rId5"/>
          <a:stretch>
            <a:fillRect/>
          </a:stretch>
        </p:blipFill>
        <p:spPr>
          <a:xfrm>
            <a:off x="4553712" y="2137299"/>
            <a:ext cx="3713499" cy="4464428"/>
          </a:xfrm>
          <a:prstGeom prst="rect">
            <a:avLst/>
          </a:prstGeom>
        </p:spPr>
      </p:pic>
      <p:pic>
        <p:nvPicPr>
          <p:cNvPr id="4" name="Picture 3">
            <a:extLst>
              <a:ext uri="{FF2B5EF4-FFF2-40B4-BE49-F238E27FC236}">
                <a16:creationId xmlns:a16="http://schemas.microsoft.com/office/drawing/2014/main" id="{FD381254-6786-4DA5-96AB-9BA6333DB111}"/>
              </a:ext>
            </a:extLst>
          </p:cNvPr>
          <p:cNvPicPr>
            <a:picLocks noChangeAspect="1"/>
          </p:cNvPicPr>
          <p:nvPr/>
        </p:nvPicPr>
        <p:blipFill>
          <a:blip r:embed="rId6"/>
          <a:stretch>
            <a:fillRect/>
          </a:stretch>
        </p:blipFill>
        <p:spPr>
          <a:xfrm>
            <a:off x="2968410" y="1904054"/>
            <a:ext cx="3403790" cy="4765306"/>
          </a:xfrm>
          <a:prstGeom prst="rect">
            <a:avLst/>
          </a:prstGeom>
        </p:spPr>
      </p:pic>
    </p:spTree>
    <p:extLst>
      <p:ext uri="{BB962C8B-B14F-4D97-AF65-F5344CB8AC3E}">
        <p14:creationId xmlns:p14="http://schemas.microsoft.com/office/powerpoint/2010/main" val="143735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Historique et évolution</a:t>
            </a:r>
            <a:endParaRPr lang="en-CA" dirty="0"/>
          </a:p>
        </p:txBody>
      </p:sp>
      <p:sp>
        <p:nvSpPr>
          <p:cNvPr id="3" name="Content Placeholder 2"/>
          <p:cNvSpPr>
            <a:spLocks noGrp="1"/>
          </p:cNvSpPr>
          <p:nvPr>
            <p:ph sz="quarter" idx="1"/>
          </p:nvPr>
        </p:nvSpPr>
        <p:spPr>
          <a:xfrm>
            <a:off x="310202" y="1541713"/>
            <a:ext cx="8222238" cy="4623591"/>
          </a:xfrm>
        </p:spPr>
        <p:txBody>
          <a:bodyPr>
            <a:normAutofit/>
          </a:bodyPr>
          <a:lstStyle/>
          <a:p>
            <a:endParaRPr lang="fr-CA" sz="2900" dirty="0"/>
          </a:p>
          <a:p>
            <a:endParaRPr lang="fr-CA" sz="2900" dirty="0"/>
          </a:p>
          <a:p>
            <a:endParaRPr lang="fr-CA" sz="2900" dirty="0"/>
          </a:p>
          <a:p>
            <a:endParaRPr lang="fr-CA" sz="2900" dirty="0"/>
          </a:p>
          <a:p>
            <a:pPr marL="0" indent="0">
              <a:buNone/>
            </a:pPr>
            <a:endParaRPr lang="fr-CA" sz="2900" dirty="0"/>
          </a:p>
          <a:p>
            <a:pPr marL="0" indent="0">
              <a:buNone/>
            </a:pPr>
            <a:endParaRPr lang="fr-CA" sz="2900" dirty="0"/>
          </a:p>
          <a:p>
            <a:pPr marL="0" indent="0">
              <a:buNone/>
            </a:pPr>
            <a:endParaRPr lang="fr-CA" sz="2900" dirty="0"/>
          </a:p>
          <a:p>
            <a:pPr marL="0" indent="0">
              <a:buNone/>
            </a:pPr>
            <a:endParaRPr lang="fr-CA" sz="2900" dirty="0"/>
          </a:p>
          <a:p>
            <a:pPr marL="0" indent="0">
              <a:buNone/>
            </a:pPr>
            <a:endParaRPr lang="fr-CA" sz="2900" dirty="0"/>
          </a:p>
          <a:p>
            <a:endParaRPr lang="fr-CA" sz="2900" dirty="0"/>
          </a:p>
          <a:p>
            <a:endParaRPr lang="fr-CA" sz="2900" dirty="0"/>
          </a:p>
          <a:p>
            <a:endParaRPr lang="fr-CA" sz="2900" dirty="0"/>
          </a:p>
          <a:p>
            <a:endParaRPr lang="fr-CA" sz="2900" dirty="0"/>
          </a:p>
          <a:p>
            <a:pPr marL="0" indent="0">
              <a:buNone/>
            </a:pPr>
            <a:endParaRPr lang="fr-CA" sz="2900" dirty="0"/>
          </a:p>
        </p:txBody>
      </p:sp>
      <p:pic>
        <p:nvPicPr>
          <p:cNvPr id="7" name="Picture 6">
            <a:extLst>
              <a:ext uri="{FF2B5EF4-FFF2-40B4-BE49-F238E27FC236}">
                <a16:creationId xmlns:a16="http://schemas.microsoft.com/office/drawing/2014/main" id="{C81D248F-1F57-42ED-8287-4B1514C59769}"/>
              </a:ext>
            </a:extLst>
          </p:cNvPr>
          <p:cNvPicPr>
            <a:picLocks noChangeAspect="1"/>
          </p:cNvPicPr>
          <p:nvPr/>
        </p:nvPicPr>
        <p:blipFill>
          <a:blip r:embed="rId3"/>
          <a:stretch>
            <a:fillRect/>
          </a:stretch>
        </p:blipFill>
        <p:spPr>
          <a:xfrm>
            <a:off x="6356575" y="1661807"/>
            <a:ext cx="2395936" cy="1524132"/>
          </a:xfrm>
          <a:prstGeom prst="rect">
            <a:avLst/>
          </a:prstGeom>
        </p:spPr>
      </p:pic>
      <p:pic>
        <p:nvPicPr>
          <p:cNvPr id="9" name="Picture 8">
            <a:extLst>
              <a:ext uri="{FF2B5EF4-FFF2-40B4-BE49-F238E27FC236}">
                <a16:creationId xmlns:a16="http://schemas.microsoft.com/office/drawing/2014/main" id="{00DAB237-2F97-4C37-A3FD-FEC854010C6B}"/>
              </a:ext>
            </a:extLst>
          </p:cNvPr>
          <p:cNvPicPr>
            <a:picLocks noChangeAspect="1"/>
          </p:cNvPicPr>
          <p:nvPr/>
        </p:nvPicPr>
        <p:blipFill>
          <a:blip r:embed="rId4"/>
          <a:stretch>
            <a:fillRect/>
          </a:stretch>
        </p:blipFill>
        <p:spPr>
          <a:xfrm>
            <a:off x="2267744" y="4974180"/>
            <a:ext cx="2469094" cy="1335140"/>
          </a:xfrm>
          <a:prstGeom prst="rect">
            <a:avLst/>
          </a:prstGeom>
        </p:spPr>
      </p:pic>
      <p:pic>
        <p:nvPicPr>
          <p:cNvPr id="10" name="Picture 9">
            <a:extLst>
              <a:ext uri="{FF2B5EF4-FFF2-40B4-BE49-F238E27FC236}">
                <a16:creationId xmlns:a16="http://schemas.microsoft.com/office/drawing/2014/main" id="{ED7264EF-8638-42EA-9DEF-B8F62DF03A66}"/>
              </a:ext>
            </a:extLst>
          </p:cNvPr>
          <p:cNvPicPr>
            <a:picLocks noChangeAspect="1"/>
          </p:cNvPicPr>
          <p:nvPr/>
        </p:nvPicPr>
        <p:blipFill>
          <a:blip r:embed="rId5"/>
          <a:stretch>
            <a:fillRect/>
          </a:stretch>
        </p:blipFill>
        <p:spPr>
          <a:xfrm>
            <a:off x="996991" y="1566957"/>
            <a:ext cx="1987468" cy="938865"/>
          </a:xfrm>
          <a:prstGeom prst="rect">
            <a:avLst/>
          </a:prstGeom>
        </p:spPr>
      </p:pic>
      <p:pic>
        <p:nvPicPr>
          <p:cNvPr id="11" name="Picture 10">
            <a:extLst>
              <a:ext uri="{FF2B5EF4-FFF2-40B4-BE49-F238E27FC236}">
                <a16:creationId xmlns:a16="http://schemas.microsoft.com/office/drawing/2014/main" id="{732FD9D2-3BE2-4879-90FC-6D5BCEB12824}"/>
              </a:ext>
            </a:extLst>
          </p:cNvPr>
          <p:cNvPicPr>
            <a:picLocks noChangeAspect="1"/>
          </p:cNvPicPr>
          <p:nvPr/>
        </p:nvPicPr>
        <p:blipFill>
          <a:blip r:embed="rId6"/>
          <a:stretch>
            <a:fillRect/>
          </a:stretch>
        </p:blipFill>
        <p:spPr>
          <a:xfrm>
            <a:off x="3256486" y="1972967"/>
            <a:ext cx="1493649" cy="987638"/>
          </a:xfrm>
          <a:prstGeom prst="rect">
            <a:avLst/>
          </a:prstGeom>
        </p:spPr>
      </p:pic>
      <p:pic>
        <p:nvPicPr>
          <p:cNvPr id="15" name="Picture 14">
            <a:extLst>
              <a:ext uri="{FF2B5EF4-FFF2-40B4-BE49-F238E27FC236}">
                <a16:creationId xmlns:a16="http://schemas.microsoft.com/office/drawing/2014/main" id="{269BE186-01E4-443C-849A-E49847B5E308}"/>
              </a:ext>
            </a:extLst>
          </p:cNvPr>
          <p:cNvPicPr/>
          <p:nvPr/>
        </p:nvPicPr>
        <p:blipFill>
          <a:blip r:embed="rId7">
            <a:extLst>
              <a:ext uri="{28A0092B-C50C-407E-A947-70E740481C1C}">
                <a14:useLocalDpi xmlns:a14="http://schemas.microsoft.com/office/drawing/2010/main" val="0"/>
              </a:ext>
            </a:extLst>
          </a:blip>
          <a:stretch>
            <a:fillRect/>
          </a:stretch>
        </p:blipFill>
        <p:spPr>
          <a:xfrm>
            <a:off x="5024472" y="2094106"/>
            <a:ext cx="1118870" cy="1118870"/>
          </a:xfrm>
          <a:prstGeom prst="rect">
            <a:avLst/>
          </a:prstGeom>
        </p:spPr>
      </p:pic>
      <p:pic>
        <p:nvPicPr>
          <p:cNvPr id="16" name="Picture 15">
            <a:extLst>
              <a:ext uri="{FF2B5EF4-FFF2-40B4-BE49-F238E27FC236}">
                <a16:creationId xmlns:a16="http://schemas.microsoft.com/office/drawing/2014/main" id="{8FA831C3-5F6E-4E96-89DC-BAF6075C53C1}"/>
              </a:ext>
            </a:extLst>
          </p:cNvPr>
          <p:cNvPicPr>
            <a:picLocks noChangeAspect="1"/>
          </p:cNvPicPr>
          <p:nvPr/>
        </p:nvPicPr>
        <p:blipFill>
          <a:blip r:embed="rId8"/>
          <a:stretch>
            <a:fillRect/>
          </a:stretch>
        </p:blipFill>
        <p:spPr>
          <a:xfrm>
            <a:off x="3846415" y="3573016"/>
            <a:ext cx="1949721" cy="1135112"/>
          </a:xfrm>
          <a:prstGeom prst="rect">
            <a:avLst/>
          </a:prstGeom>
        </p:spPr>
      </p:pic>
      <p:pic>
        <p:nvPicPr>
          <p:cNvPr id="12" name="Picture 11">
            <a:extLst>
              <a:ext uri="{FF2B5EF4-FFF2-40B4-BE49-F238E27FC236}">
                <a16:creationId xmlns:a16="http://schemas.microsoft.com/office/drawing/2014/main" id="{D8A7C485-A6BE-4932-B57B-8B77932CFE58}"/>
              </a:ext>
            </a:extLst>
          </p:cNvPr>
          <p:cNvPicPr>
            <a:picLocks noChangeAspect="1"/>
          </p:cNvPicPr>
          <p:nvPr/>
        </p:nvPicPr>
        <p:blipFill>
          <a:blip r:embed="rId9"/>
          <a:stretch>
            <a:fillRect/>
          </a:stretch>
        </p:blipFill>
        <p:spPr>
          <a:xfrm>
            <a:off x="6054543" y="4000142"/>
            <a:ext cx="2274832" cy="1929646"/>
          </a:xfrm>
          <a:prstGeom prst="rect">
            <a:avLst/>
          </a:prstGeom>
        </p:spPr>
      </p:pic>
      <p:pic>
        <p:nvPicPr>
          <p:cNvPr id="8" name="Picture 7">
            <a:extLst>
              <a:ext uri="{FF2B5EF4-FFF2-40B4-BE49-F238E27FC236}">
                <a16:creationId xmlns:a16="http://schemas.microsoft.com/office/drawing/2014/main" id="{B01308AC-3073-4BCB-B465-0E5D8BB3B30B}"/>
              </a:ext>
            </a:extLst>
          </p:cNvPr>
          <p:cNvPicPr>
            <a:picLocks noChangeAspect="1"/>
          </p:cNvPicPr>
          <p:nvPr/>
        </p:nvPicPr>
        <p:blipFill>
          <a:blip r:embed="rId10"/>
          <a:stretch>
            <a:fillRect/>
          </a:stretch>
        </p:blipFill>
        <p:spPr>
          <a:xfrm>
            <a:off x="639757" y="2994190"/>
            <a:ext cx="2469094" cy="1865538"/>
          </a:xfrm>
          <a:prstGeom prst="rect">
            <a:avLst/>
          </a:prstGeom>
        </p:spPr>
      </p:pic>
    </p:spTree>
    <p:extLst>
      <p:ext uri="{BB962C8B-B14F-4D97-AF65-F5344CB8AC3E}">
        <p14:creationId xmlns:p14="http://schemas.microsoft.com/office/powerpoint/2010/main" val="840803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Avantages et inconvénients</a:t>
            </a:r>
            <a:endParaRPr lang="fr-CA" dirty="0"/>
          </a:p>
        </p:txBody>
      </p:sp>
      <p:sp>
        <p:nvSpPr>
          <p:cNvPr id="3" name="Espace réservé du contenu 2"/>
          <p:cNvSpPr>
            <a:spLocks noGrp="1"/>
          </p:cNvSpPr>
          <p:nvPr>
            <p:ph sz="quarter" idx="1"/>
          </p:nvPr>
        </p:nvSpPr>
        <p:spPr/>
        <p:txBody>
          <a:bodyPr>
            <a:normAutofit fontScale="40000" lnSpcReduction="20000"/>
          </a:bodyPr>
          <a:lstStyle/>
          <a:p>
            <a:r>
              <a:rPr lang="fr-CA" sz="2900" dirty="0"/>
              <a:t>Inconvénients</a:t>
            </a:r>
          </a:p>
          <a:p>
            <a:pPr lvl="1"/>
            <a:r>
              <a:rPr lang="fr-CA" sz="2400" dirty="0"/>
              <a:t>Précision de la localisation de l’appareil</a:t>
            </a:r>
            <a:endParaRPr lang="en-CA" sz="2400" dirty="0"/>
          </a:p>
          <a:p>
            <a:pPr lvl="1"/>
            <a:r>
              <a:rPr lang="fr-CA" sz="2400" dirty="0"/>
              <a:t>Batterie des appareils</a:t>
            </a:r>
            <a:endParaRPr lang="en-CA" sz="2400" dirty="0"/>
          </a:p>
          <a:p>
            <a:pPr lvl="1"/>
            <a:r>
              <a:rPr lang="fr-CA" sz="2400" dirty="0"/>
              <a:t>Mobilité</a:t>
            </a:r>
            <a:endParaRPr lang="en-CA" sz="2400" dirty="0"/>
          </a:p>
          <a:p>
            <a:pPr lvl="2"/>
            <a:r>
              <a:rPr lang="fr-CA" dirty="0"/>
              <a:t>Prise de l’information</a:t>
            </a:r>
            <a:endParaRPr lang="en-CA" dirty="0"/>
          </a:p>
          <a:p>
            <a:pPr lvl="3"/>
            <a:r>
              <a:rPr lang="fr-CA" dirty="0"/>
              <a:t>Saisie</a:t>
            </a:r>
            <a:endParaRPr lang="en-CA" dirty="0"/>
          </a:p>
          <a:p>
            <a:pPr lvl="3"/>
            <a:r>
              <a:rPr lang="fr-CA" dirty="0"/>
              <a:t>Voix</a:t>
            </a:r>
            <a:endParaRPr lang="en-CA" dirty="0"/>
          </a:p>
          <a:p>
            <a:pPr lvl="4"/>
            <a:r>
              <a:rPr lang="fr-CA" dirty="0"/>
              <a:t>bruit</a:t>
            </a:r>
            <a:endParaRPr lang="en-CA" dirty="0"/>
          </a:p>
          <a:p>
            <a:pPr lvl="2"/>
            <a:r>
              <a:rPr lang="fr-CA" dirty="0"/>
              <a:t>Partage de l’information</a:t>
            </a:r>
            <a:endParaRPr lang="en-CA" dirty="0"/>
          </a:p>
          <a:p>
            <a:pPr lvl="3"/>
            <a:r>
              <a:rPr lang="fr-CA" dirty="0"/>
              <a:t>Visuel</a:t>
            </a:r>
            <a:endParaRPr lang="en-CA" dirty="0"/>
          </a:p>
          <a:p>
            <a:pPr lvl="3"/>
            <a:r>
              <a:rPr lang="fr-CA" dirty="0"/>
              <a:t>Voix</a:t>
            </a:r>
            <a:endParaRPr lang="en-CA" dirty="0"/>
          </a:p>
          <a:p>
            <a:pPr lvl="4"/>
            <a:r>
              <a:rPr lang="fr-CA" dirty="0"/>
              <a:t>bruit</a:t>
            </a:r>
            <a:endParaRPr lang="en-CA" dirty="0"/>
          </a:p>
          <a:p>
            <a:pPr lvl="1"/>
            <a:r>
              <a:rPr lang="fr-CA" sz="2400" dirty="0"/>
              <a:t>Connectivité</a:t>
            </a:r>
            <a:endParaRPr lang="en-CA" sz="2400" dirty="0"/>
          </a:p>
          <a:p>
            <a:pPr lvl="2"/>
            <a:r>
              <a:rPr lang="fr-CA" dirty="0"/>
              <a:t>Qualité</a:t>
            </a:r>
            <a:endParaRPr lang="en-CA" dirty="0"/>
          </a:p>
          <a:p>
            <a:pPr lvl="2"/>
            <a:r>
              <a:rPr lang="fr-CA" dirty="0"/>
              <a:t>Limitation couverture</a:t>
            </a:r>
            <a:endParaRPr lang="en-CA" dirty="0"/>
          </a:p>
          <a:p>
            <a:pPr lvl="2"/>
            <a:r>
              <a:rPr lang="fr-CA" dirty="0"/>
              <a:t>Passage des relais</a:t>
            </a:r>
            <a:endParaRPr lang="en-CA" dirty="0"/>
          </a:p>
          <a:p>
            <a:pPr lvl="2"/>
            <a:r>
              <a:rPr lang="fr-CA" dirty="0"/>
              <a:t>Perte de signal</a:t>
            </a:r>
            <a:endParaRPr lang="en-CA" dirty="0"/>
          </a:p>
          <a:p>
            <a:pPr lvl="2"/>
            <a:r>
              <a:rPr lang="fr-CA" dirty="0" err="1"/>
              <a:t>Upload</a:t>
            </a:r>
            <a:r>
              <a:rPr lang="fr-CA" dirty="0"/>
              <a:t> (versement)</a:t>
            </a:r>
            <a:endParaRPr lang="en-CA" dirty="0"/>
          </a:p>
          <a:p>
            <a:pPr lvl="2"/>
            <a:r>
              <a:rPr lang="fr-CA" dirty="0"/>
              <a:t>sécurité</a:t>
            </a:r>
            <a:endParaRPr lang="en-CA" dirty="0"/>
          </a:p>
          <a:p>
            <a:pPr lvl="1"/>
            <a:r>
              <a:rPr lang="fr-CA" sz="2400" dirty="0"/>
              <a:t>Stockage </a:t>
            </a:r>
            <a:endParaRPr lang="en-CA" sz="2400" dirty="0"/>
          </a:p>
          <a:p>
            <a:pPr lvl="1"/>
            <a:r>
              <a:rPr lang="fr-CA" sz="2400" dirty="0"/>
              <a:t>Condition extrême</a:t>
            </a:r>
            <a:endParaRPr lang="en-CA" sz="2400" dirty="0"/>
          </a:p>
          <a:p>
            <a:pPr lvl="1"/>
            <a:r>
              <a:rPr lang="fr-CA" sz="2400" dirty="0"/>
              <a:t>Indoor</a:t>
            </a:r>
            <a:endParaRPr lang="en-CA" sz="2400" dirty="0"/>
          </a:p>
          <a:p>
            <a:pPr lvl="2"/>
            <a:r>
              <a:rPr lang="fr-CA" dirty="0" err="1"/>
              <a:t>batiment</a:t>
            </a:r>
            <a:endParaRPr lang="en-CA" dirty="0"/>
          </a:p>
          <a:p>
            <a:pPr lvl="2"/>
            <a:r>
              <a:rPr lang="fr-CA" dirty="0"/>
              <a:t>sous la terre</a:t>
            </a:r>
            <a:endParaRPr lang="en-CA" dirty="0"/>
          </a:p>
          <a:p>
            <a:pPr lvl="2"/>
            <a:r>
              <a:rPr lang="fr-CA" dirty="0"/>
              <a:t>tube, </a:t>
            </a:r>
            <a:endParaRPr lang="en-CA" dirty="0"/>
          </a:p>
          <a:p>
            <a:pPr lvl="1"/>
            <a:r>
              <a:rPr lang="fr-CA" sz="2400" dirty="0"/>
              <a:t>intrusion vie privée</a:t>
            </a:r>
            <a:endParaRPr lang="en-CA" sz="2400" dirty="0"/>
          </a:p>
          <a:p>
            <a:pPr lvl="1"/>
            <a:r>
              <a:rPr lang="fr-CA" sz="2400" dirty="0"/>
              <a:t>risque de mauvaise communication ou d’analyse du pattern</a:t>
            </a:r>
            <a:endParaRPr lang="en-CA" sz="2400" dirty="0"/>
          </a:p>
          <a:p>
            <a:pPr lvl="1"/>
            <a:r>
              <a:rPr lang="fr-CA" sz="2400" dirty="0"/>
              <a:t>qualité de l’image due au </a:t>
            </a:r>
            <a:r>
              <a:rPr lang="fr-CA" sz="2400" dirty="0" err="1"/>
              <a:t>positionnnement</a:t>
            </a:r>
            <a:r>
              <a:rPr lang="fr-CA" sz="2400" dirty="0"/>
              <a:t> du soleil</a:t>
            </a:r>
            <a:endParaRPr lang="en-CA" sz="2400" dirty="0"/>
          </a:p>
          <a:p>
            <a:pPr lvl="2"/>
            <a:r>
              <a:rPr lang="fr-CA" dirty="0"/>
              <a:t>drone</a:t>
            </a:r>
            <a:endParaRPr lang="en-CA" dirty="0"/>
          </a:p>
          <a:p>
            <a:r>
              <a:rPr lang="fr-CA" dirty="0"/>
              <a:t>Attention aux (</a:t>
            </a:r>
            <a:r>
              <a:rPr lang="fr-CA" dirty="0" err="1"/>
              <a:t>im</a:t>
            </a:r>
            <a:r>
              <a:rPr lang="fr-CA" dirty="0"/>
              <a:t>)précisions des sources de données collectées</a:t>
            </a:r>
          </a:p>
          <a:p>
            <a:endParaRPr lang="fr-CA" dirty="0"/>
          </a:p>
        </p:txBody>
      </p:sp>
    </p:spTree>
    <p:extLst>
      <p:ext uri="{BB962C8B-B14F-4D97-AF65-F5344CB8AC3E}">
        <p14:creationId xmlns:p14="http://schemas.microsoft.com/office/powerpoint/2010/main" val="37848743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1752" y="332656"/>
            <a:ext cx="8534400" cy="758952"/>
          </a:xfrm>
        </p:spPr>
        <p:txBody>
          <a:bodyPr>
            <a:normAutofit fontScale="90000"/>
          </a:bodyPr>
          <a:lstStyle/>
          <a:p>
            <a:r>
              <a:rPr lang="fr-FR" dirty="0"/>
              <a:t>Comment la technologie pourrait vous être utile dans votre carrière</a:t>
            </a:r>
            <a:endParaRPr lang="fr-CA" dirty="0"/>
          </a:p>
        </p:txBody>
      </p:sp>
      <p:sp>
        <p:nvSpPr>
          <p:cNvPr id="3" name="Espace réservé du contenu 2"/>
          <p:cNvSpPr>
            <a:spLocks noGrp="1"/>
          </p:cNvSpPr>
          <p:nvPr>
            <p:ph sz="quarter" idx="1"/>
          </p:nvPr>
        </p:nvSpPr>
        <p:spPr/>
        <p:txBody>
          <a:bodyPr>
            <a:normAutofit lnSpcReduction="10000"/>
          </a:bodyPr>
          <a:lstStyle/>
          <a:p>
            <a:pPr lvl="0"/>
            <a:r>
              <a:rPr lang="fr-CA" dirty="0"/>
              <a:t>Rapidement, la plupart des déplacements sont maintenant prévisualisés dans </a:t>
            </a:r>
            <a:r>
              <a:rPr lang="fr-CA" dirty="0" err="1"/>
              <a:t>googlemap</a:t>
            </a:r>
            <a:r>
              <a:rPr lang="fr-CA" dirty="0"/>
              <a:t> ou autre utilitaire de ce type.</a:t>
            </a:r>
          </a:p>
          <a:p>
            <a:pPr lvl="0"/>
            <a:r>
              <a:rPr lang="fr-CA" dirty="0"/>
              <a:t>Notre unité produit, compile, analyse et publie via des services « géo-partage » pour les différentes unités d’Hydro-Québec (suivi du verglas, mouvement d’énergie, stations </a:t>
            </a:r>
            <a:r>
              <a:rPr lang="fr-CA" dirty="0" err="1"/>
              <a:t>limnétriques</a:t>
            </a:r>
            <a:r>
              <a:rPr lang="fr-CA" dirty="0"/>
              <a:t>, suivi de projets, suivi de chantiers, </a:t>
            </a:r>
            <a:r>
              <a:rPr lang="fr-CA" dirty="0" err="1"/>
              <a:t>etc</a:t>
            </a:r>
            <a:r>
              <a:rPr lang="fr-CA" dirty="0"/>
              <a:t>).</a:t>
            </a:r>
          </a:p>
          <a:p>
            <a:pPr lvl="0"/>
            <a:r>
              <a:rPr lang="fr-CA" dirty="0"/>
              <a:t>La coordination des opérations des équipes lors d’opérations simultanées requiert la visualisation des déplacements de chaque membre de l’équipe.</a:t>
            </a:r>
          </a:p>
        </p:txBody>
      </p:sp>
    </p:spTree>
    <p:extLst>
      <p:ext uri="{BB962C8B-B14F-4D97-AF65-F5344CB8AC3E}">
        <p14:creationId xmlns:p14="http://schemas.microsoft.com/office/powerpoint/2010/main" val="2058923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a:t>Contenu</a:t>
            </a:r>
          </a:p>
        </p:txBody>
      </p:sp>
      <p:sp>
        <p:nvSpPr>
          <p:cNvPr id="3" name="Espace réservé du contenu 2"/>
          <p:cNvSpPr>
            <a:spLocks noGrp="1"/>
          </p:cNvSpPr>
          <p:nvPr>
            <p:ph sz="quarter" idx="1"/>
          </p:nvPr>
        </p:nvSpPr>
        <p:spPr/>
        <p:txBody>
          <a:bodyPr>
            <a:normAutofit/>
          </a:bodyPr>
          <a:lstStyle/>
          <a:p>
            <a:r>
              <a:rPr lang="fr-FR" dirty="0"/>
              <a:t>Définition</a:t>
            </a:r>
          </a:p>
          <a:p>
            <a:r>
              <a:rPr lang="fr-FR" dirty="0"/>
              <a:t>Avantages et inconvénients</a:t>
            </a:r>
          </a:p>
          <a:p>
            <a:r>
              <a:rPr lang="fr-FR" dirty="0"/>
              <a:t>Avenir de la technologie</a:t>
            </a:r>
          </a:p>
          <a:p>
            <a:r>
              <a:rPr lang="fr-FR" dirty="0"/>
              <a:t>Utilité dans notre carrière</a:t>
            </a:r>
          </a:p>
          <a:p>
            <a:r>
              <a:rPr lang="fr-FR" dirty="0"/>
              <a:t>Questions aux étudiants</a:t>
            </a:r>
          </a:p>
          <a:p>
            <a:r>
              <a:rPr lang="fr-FR" dirty="0"/>
              <a:t>Démonstration pratique</a:t>
            </a:r>
          </a:p>
          <a:p>
            <a:r>
              <a:rPr lang="fr-FR" dirty="0"/>
              <a:t>Conclusions</a:t>
            </a:r>
          </a:p>
          <a:p>
            <a:r>
              <a:rPr lang="fr-FR" dirty="0"/>
              <a:t>Références</a:t>
            </a:r>
            <a:endParaRPr lang="fr-CA" dirty="0"/>
          </a:p>
        </p:txBody>
      </p:sp>
    </p:spTree>
    <p:extLst>
      <p:ext uri="{BB962C8B-B14F-4D97-AF65-F5344CB8AC3E}">
        <p14:creationId xmlns:p14="http://schemas.microsoft.com/office/powerpoint/2010/main" val="3489396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Questions aux étudiants</a:t>
            </a:r>
            <a:endParaRPr lang="fr-CA" dirty="0"/>
          </a:p>
        </p:txBody>
      </p:sp>
      <p:sp>
        <p:nvSpPr>
          <p:cNvPr id="5" name="Espace réservé du contenu 2"/>
          <p:cNvSpPr>
            <a:spLocks noGrp="1"/>
          </p:cNvSpPr>
          <p:nvPr>
            <p:ph sz="quarter" idx="1"/>
          </p:nvPr>
        </p:nvSpPr>
        <p:spPr>
          <a:xfrm>
            <a:off x="301752" y="1527048"/>
            <a:ext cx="8503920" cy="4572000"/>
          </a:xfrm>
        </p:spPr>
        <p:txBody>
          <a:bodyPr>
            <a:normAutofit/>
          </a:bodyPr>
          <a:lstStyle/>
          <a:p>
            <a:pPr lvl="0"/>
            <a:r>
              <a:rPr lang="fr-CA" sz="2800" dirty="0"/>
              <a:t>Si on considère que les cellulaires génèrent une quantité de plus en plus importantes au LBS, quel est le nombre d’abonnement au téléphone mobile dans le monde ?</a:t>
            </a:r>
            <a:endParaRPr lang="en-CA" sz="2800" dirty="0"/>
          </a:p>
        </p:txBody>
      </p:sp>
    </p:spTree>
    <p:extLst>
      <p:ext uri="{BB962C8B-B14F-4D97-AF65-F5344CB8AC3E}">
        <p14:creationId xmlns:p14="http://schemas.microsoft.com/office/powerpoint/2010/main" val="20034204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Questions aux étudiants</a:t>
            </a:r>
            <a:endParaRPr lang="en-CA" dirty="0"/>
          </a:p>
        </p:txBody>
      </p:sp>
      <p:sp>
        <p:nvSpPr>
          <p:cNvPr id="3" name="Content Placeholder 2"/>
          <p:cNvSpPr>
            <a:spLocks noGrp="1"/>
          </p:cNvSpPr>
          <p:nvPr>
            <p:ph sz="quarter" idx="1"/>
          </p:nvPr>
        </p:nvSpPr>
        <p:spPr/>
        <p:txBody>
          <a:bodyPr/>
          <a:lstStyle/>
          <a:p>
            <a:r>
              <a:rPr lang="fr-CA" sz="2400" dirty="0"/>
              <a:t>Comment les consommateurs, les entreprises et la société bénéficient des services et des technologies de localisation ? </a:t>
            </a:r>
            <a:endParaRPr lang="en-CA" sz="2400" dirty="0"/>
          </a:p>
          <a:p>
            <a:endParaRPr lang="en-CA" dirty="0"/>
          </a:p>
        </p:txBody>
      </p:sp>
    </p:spTree>
    <p:extLst>
      <p:ext uri="{BB962C8B-B14F-4D97-AF65-F5344CB8AC3E}">
        <p14:creationId xmlns:p14="http://schemas.microsoft.com/office/powerpoint/2010/main" val="2199833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Questions aux étudiants</a:t>
            </a:r>
            <a:endParaRPr lang="en-CA" dirty="0"/>
          </a:p>
        </p:txBody>
      </p:sp>
      <p:sp>
        <p:nvSpPr>
          <p:cNvPr id="3" name="Content Placeholder 2"/>
          <p:cNvSpPr>
            <a:spLocks noGrp="1"/>
          </p:cNvSpPr>
          <p:nvPr>
            <p:ph sz="quarter" idx="1"/>
          </p:nvPr>
        </p:nvSpPr>
        <p:spPr/>
        <p:txBody>
          <a:bodyPr/>
          <a:lstStyle/>
          <a:p>
            <a:r>
              <a:rPr lang="fr-CA" sz="2400" dirty="0"/>
              <a:t>Quelles sont les effets positifs et / ou négatifs des services et des technologies de localisation pour vous-même ? Avez-vous des expériences / anecdotes à partager. </a:t>
            </a:r>
            <a:endParaRPr lang="fr-CA" baseline="-25000" dirty="0"/>
          </a:p>
          <a:p>
            <a:pPr marL="0" indent="0">
              <a:buNone/>
            </a:pPr>
            <a:endParaRPr lang="en-CA" dirty="0"/>
          </a:p>
        </p:txBody>
      </p:sp>
    </p:spTree>
    <p:extLst>
      <p:ext uri="{BB962C8B-B14F-4D97-AF65-F5344CB8AC3E}">
        <p14:creationId xmlns:p14="http://schemas.microsoft.com/office/powerpoint/2010/main" val="33135863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a:t>Conclusion</a:t>
            </a:r>
          </a:p>
        </p:txBody>
      </p:sp>
      <p:sp>
        <p:nvSpPr>
          <p:cNvPr id="3" name="Espace réservé du contenu 2"/>
          <p:cNvSpPr>
            <a:spLocks noGrp="1"/>
          </p:cNvSpPr>
          <p:nvPr>
            <p:ph sz="quarter" idx="1"/>
          </p:nvPr>
        </p:nvSpPr>
        <p:spPr/>
        <p:txBody>
          <a:bodyPr>
            <a:normAutofit fontScale="92500" lnSpcReduction="20000"/>
          </a:bodyPr>
          <a:lstStyle/>
          <a:p>
            <a:r>
              <a:rPr lang="fr-CA" dirty="0"/>
              <a:t>Les LBS font parties de nos vie.</a:t>
            </a:r>
          </a:p>
          <a:p>
            <a:r>
              <a:rPr lang="fr-CA" dirty="0"/>
              <a:t>Il s’agit d’outil d’aide à la décision dont nous ne pouvons nous passer.</a:t>
            </a:r>
          </a:p>
          <a:p>
            <a:r>
              <a:rPr lang="fr-CA" dirty="0"/>
              <a:t>Leur évolution est en constante accélération, les outils de captage produisent de plus données via leur nombre grandissant, capacité de traitement de plus en plus performante et une demande qui répond à une pression des marchés plus exigeante.</a:t>
            </a:r>
          </a:p>
          <a:p>
            <a:r>
              <a:rPr lang="fr-CA" dirty="0"/>
              <a:t>En somme, plus vous publier des informations concrète, plus les utilisateurs en demanderons dans un temps plus court. C’est le défi !</a:t>
            </a:r>
          </a:p>
          <a:p>
            <a:r>
              <a:rPr lang="fr-CA" dirty="0"/>
              <a:t>GIS ajoute la dimension géographique aux autres technologies.</a:t>
            </a:r>
            <a:endParaRPr lang="fr-CA" sz="2400" dirty="0"/>
          </a:p>
          <a:p>
            <a:endParaRPr lang="fr-CA" dirty="0"/>
          </a:p>
        </p:txBody>
      </p:sp>
    </p:spTree>
    <p:extLst>
      <p:ext uri="{BB962C8B-B14F-4D97-AF65-F5344CB8AC3E}">
        <p14:creationId xmlns:p14="http://schemas.microsoft.com/office/powerpoint/2010/main" val="1115094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Références</a:t>
            </a:r>
            <a:endParaRPr lang="fr-CA" dirty="0"/>
          </a:p>
        </p:txBody>
      </p:sp>
      <p:sp>
        <p:nvSpPr>
          <p:cNvPr id="7" name="Espace réservé du contenu 2"/>
          <p:cNvSpPr>
            <a:spLocks noGrp="1"/>
          </p:cNvSpPr>
          <p:nvPr>
            <p:ph sz="quarter" idx="1"/>
          </p:nvPr>
        </p:nvSpPr>
        <p:spPr>
          <a:xfrm>
            <a:off x="301752" y="1527048"/>
            <a:ext cx="8503920" cy="4572000"/>
          </a:xfrm>
        </p:spPr>
        <p:txBody>
          <a:bodyPr>
            <a:noAutofit/>
          </a:bodyPr>
          <a:lstStyle/>
          <a:p>
            <a:r>
              <a:rPr lang="fr-CA" sz="1400" dirty="0"/>
              <a:t>Cartouche. (2012, 1 16). </a:t>
            </a:r>
            <a:r>
              <a:rPr lang="fr-CA" sz="1400" i="1" dirty="0"/>
              <a:t>Techniques for LBS </a:t>
            </a:r>
            <a:r>
              <a:rPr lang="fr-CA" sz="1400" i="1" dirty="0" err="1"/>
              <a:t>Cartography</a:t>
            </a:r>
            <a:r>
              <a:rPr lang="fr-CA" sz="1400" dirty="0"/>
              <a:t>. Récupéré sur </a:t>
            </a:r>
            <a:r>
              <a:rPr lang="fr-CA" sz="1400" dirty="0" err="1"/>
              <a:t>Cartography</a:t>
            </a:r>
            <a:r>
              <a:rPr lang="fr-CA" sz="1400" dirty="0"/>
              <a:t> for </a:t>
            </a:r>
            <a:r>
              <a:rPr lang="fr-CA" sz="1400" dirty="0" err="1"/>
              <a:t>Swiss</a:t>
            </a:r>
            <a:r>
              <a:rPr lang="fr-CA" sz="1400" dirty="0"/>
              <a:t> </a:t>
            </a:r>
            <a:r>
              <a:rPr lang="fr-CA" sz="1400" dirty="0" err="1"/>
              <a:t>Higher</a:t>
            </a:r>
            <a:r>
              <a:rPr lang="fr-CA" sz="1400" dirty="0"/>
              <a:t> </a:t>
            </a:r>
            <a:r>
              <a:rPr lang="fr-CA" sz="1400" dirty="0" err="1"/>
              <a:t>Education</a:t>
            </a:r>
            <a:r>
              <a:rPr lang="fr-CA" sz="1400" dirty="0"/>
              <a:t>: </a:t>
            </a:r>
            <a:r>
              <a:rPr lang="fr-CA" sz="1400" i="1" u="sng" dirty="0"/>
              <a:t>http://www.e-cartouche.ch/content_reg/cartouche/LBStech/en/html/index.html</a:t>
            </a:r>
            <a:endParaRPr lang="en-CA" sz="1400" i="1" u="sng" dirty="0"/>
          </a:p>
          <a:p>
            <a:r>
              <a:rPr lang="fr-CA" sz="1400" dirty="0"/>
              <a:t>Harvey, F. 2016. </a:t>
            </a:r>
            <a:r>
              <a:rPr lang="fr-CA" sz="1400" i="1" dirty="0"/>
              <a:t>A Primer of GIS, second Edition.</a:t>
            </a:r>
            <a:r>
              <a:rPr lang="fr-CA" sz="1400" dirty="0"/>
              <a:t> </a:t>
            </a:r>
          </a:p>
          <a:p>
            <a:r>
              <a:rPr lang="fr-CA" sz="1400" dirty="0"/>
              <a:t> JND. 2015 consulté le 21 novembre 2017. Disponible à </a:t>
            </a:r>
          </a:p>
          <a:p>
            <a:pPr marL="0" indent="0">
              <a:buNone/>
            </a:pPr>
            <a:r>
              <a:rPr lang="fr-CA" sz="1400" u="sng" dirty="0">
                <a:hlinkClick r:id="rId3"/>
              </a:rPr>
              <a:t>http://www.journaldunet.com/solutions/mobilite/lbs-pour-location-based-services.shtml</a:t>
            </a:r>
            <a:endParaRPr lang="fr-CA" sz="1400" u="sng" dirty="0"/>
          </a:p>
          <a:p>
            <a:r>
              <a:rPr lang="fr-CA" sz="1400" dirty="0">
                <a:latin typeface="Arial" panose="020B0604020202020204" pitchFamily="34" charset="0"/>
                <a:cs typeface="Arial" panose="020B0604020202020204" pitchFamily="34" charset="0"/>
              </a:rPr>
              <a:t>Les chroniques de Ben. 2006. </a:t>
            </a:r>
            <a:r>
              <a:rPr lang="fr-CA" sz="1400" dirty="0"/>
              <a:t>Disponible à </a:t>
            </a:r>
            <a:r>
              <a:rPr lang="fr-CA" sz="1400" i="1" u="sng" dirty="0">
                <a:hlinkClick r:id="rId4"/>
              </a:rPr>
              <a:t>http://melmoi.over-blog.com/article-1493132.html</a:t>
            </a:r>
            <a:endParaRPr lang="fr-CA" sz="1400" i="1" u="sng" dirty="0"/>
          </a:p>
          <a:p>
            <a:r>
              <a:rPr lang="fr-CA" sz="1400" i="1" dirty="0">
                <a:latin typeface="Arial" panose="020B0604020202020204" pitchFamily="34" charset="0"/>
                <a:cs typeface="Arial" panose="020B0604020202020204" pitchFamily="34" charset="0"/>
              </a:rPr>
              <a:t>Par </a:t>
            </a:r>
            <a:r>
              <a:rPr lang="fr-CA" sz="1400" i="1" dirty="0" err="1">
                <a:latin typeface="Arial" panose="020B0604020202020204" pitchFamily="34" charset="0"/>
                <a:cs typeface="Arial" panose="020B0604020202020204" pitchFamily="34" charset="0"/>
                <a:hlinkClick r:id="rId5"/>
              </a:rPr>
              <a:t>ArnaudT</a:t>
            </a:r>
            <a:r>
              <a:rPr lang="fr-CA" sz="1400" i="1" dirty="0">
                <a:latin typeface="Arial" panose="020B0604020202020204" pitchFamily="34" charset="0"/>
                <a:cs typeface="Arial" panose="020B0604020202020204" pitchFamily="34" charset="0"/>
              </a:rPr>
              <a:t> dans </a:t>
            </a:r>
            <a:r>
              <a:rPr lang="fr-CA" sz="1400" i="1" dirty="0">
                <a:latin typeface="Arial" panose="020B0604020202020204" pitchFamily="34" charset="0"/>
                <a:cs typeface="Arial" panose="020B0604020202020204" pitchFamily="34" charset="0"/>
                <a:hlinkClick r:id="rId6"/>
              </a:rPr>
              <a:t>I) Le fonctionnement - Les capteurs</a:t>
            </a:r>
            <a:r>
              <a:rPr lang="fr-CA" sz="1400" i="1" dirty="0">
                <a:latin typeface="Arial" panose="020B0604020202020204" pitchFamily="34" charset="0"/>
                <a:cs typeface="Arial" panose="020B0604020202020204" pitchFamily="34" charset="0"/>
              </a:rPr>
              <a:t> le 1 Mars 2013 </a:t>
            </a:r>
            <a:r>
              <a:rPr lang="en-CA" sz="1400" i="1" u="sng" dirty="0"/>
              <a:t>http://tpe-voiture-autonome.kazeo.com/les-principaux-capteurs-dune-voiture-autonome-a123093210</a:t>
            </a:r>
          </a:p>
          <a:p>
            <a:r>
              <a:rPr lang="fr-CA" sz="1400" dirty="0"/>
              <a:t>Mozilla. 2017. </a:t>
            </a:r>
            <a:r>
              <a:rPr lang="fr-CA" sz="1400" i="1" dirty="0"/>
              <a:t>Location-</a:t>
            </a:r>
            <a:r>
              <a:rPr lang="fr-CA" sz="1400" i="1" dirty="0" err="1"/>
              <a:t>Aware</a:t>
            </a:r>
            <a:r>
              <a:rPr lang="fr-CA" sz="1400" i="1" dirty="0"/>
              <a:t> </a:t>
            </a:r>
            <a:r>
              <a:rPr lang="fr-CA" sz="1400" i="1" dirty="0" err="1"/>
              <a:t>Browsing</a:t>
            </a:r>
            <a:r>
              <a:rPr lang="fr-CA" sz="1400" dirty="0"/>
              <a:t>. Récupéré sur </a:t>
            </a:r>
            <a:r>
              <a:rPr lang="fr-CA" sz="1400" dirty="0" err="1"/>
              <a:t>firefox</a:t>
            </a:r>
            <a:r>
              <a:rPr lang="fr-CA" sz="1400" dirty="0"/>
              <a:t> </a:t>
            </a:r>
            <a:r>
              <a:rPr lang="fr-CA" sz="1400" dirty="0" err="1"/>
              <a:t>geolocation</a:t>
            </a:r>
            <a:r>
              <a:rPr lang="fr-CA" sz="1400" dirty="0"/>
              <a:t>: https://www.mozilla.org/en-US/firefox/geolocation/</a:t>
            </a:r>
            <a:endParaRPr lang="en-CA" sz="1400" dirty="0"/>
          </a:p>
          <a:p>
            <a:r>
              <a:rPr lang="fr-CA" sz="1400" dirty="0"/>
              <a:t>Paul A. </a:t>
            </a:r>
            <a:r>
              <a:rPr lang="fr-CA" sz="1400" dirty="0" err="1"/>
              <a:t>Longley</a:t>
            </a:r>
            <a:r>
              <a:rPr lang="fr-CA" sz="1400" dirty="0"/>
              <a:t>, M. F. 2011. </a:t>
            </a:r>
            <a:r>
              <a:rPr lang="fr-CA" sz="1400" i="1" dirty="0"/>
              <a:t>Geographic Information </a:t>
            </a:r>
            <a:r>
              <a:rPr lang="fr-CA" sz="1400" i="1" dirty="0" err="1"/>
              <a:t>Systems</a:t>
            </a:r>
            <a:r>
              <a:rPr lang="fr-CA" sz="1400" i="1" dirty="0"/>
              <a:t> &amp; Science.</a:t>
            </a:r>
            <a:r>
              <a:rPr lang="fr-CA" sz="1400" dirty="0"/>
              <a:t> </a:t>
            </a:r>
            <a:endParaRPr lang="en-CA" sz="1400" dirty="0"/>
          </a:p>
          <a:p>
            <a:r>
              <a:rPr lang="fr-CA" sz="1400" dirty="0"/>
              <a:t>Web, V. o. Septembre 2017. </a:t>
            </a:r>
            <a:r>
              <a:rPr lang="fr-CA" sz="1400" i="1" dirty="0"/>
              <a:t>The </a:t>
            </a:r>
            <a:r>
              <a:rPr lang="fr-CA" sz="1400" i="1" dirty="0" err="1"/>
              <a:t>Economic</a:t>
            </a:r>
            <a:r>
              <a:rPr lang="fr-CA" sz="1400" i="1" dirty="0"/>
              <a:t> Impact of </a:t>
            </a:r>
            <a:r>
              <a:rPr lang="fr-CA" sz="1400" i="1" dirty="0" err="1"/>
              <a:t>Geospatial</a:t>
            </a:r>
            <a:r>
              <a:rPr lang="fr-CA" sz="1400" i="1" dirty="0"/>
              <a:t> Services.</a:t>
            </a:r>
            <a:r>
              <a:rPr lang="fr-CA" sz="1400" dirty="0"/>
              <a:t> Récupéré sur www.valueoftheweb.com: </a:t>
            </a:r>
            <a:r>
              <a:rPr lang="fr-CA" sz="1400" dirty="0">
                <a:hlinkClick r:id="rId7"/>
              </a:rPr>
              <a:t>https://www.valueoftheweb.com/reports/the-economic-impact-of-geospatial-services/</a:t>
            </a:r>
            <a:endParaRPr lang="fr-CA" sz="1400" dirty="0"/>
          </a:p>
          <a:p>
            <a:r>
              <a:rPr lang="fr-CA" sz="1400" dirty="0"/>
              <a:t>Journal du Net. Janvier 2017. </a:t>
            </a:r>
            <a:r>
              <a:rPr lang="fr-FR" sz="1400" i="1" dirty="0"/>
              <a:t>Le nombre d'abonnés au téléphone mobile dans le monde</a:t>
            </a:r>
            <a:r>
              <a:rPr lang="fr-FR" sz="1400" dirty="0"/>
              <a:t>. </a:t>
            </a:r>
            <a:r>
              <a:rPr lang="fr-FR" sz="1400" dirty="0">
                <a:hlinkClick r:id="rId8"/>
              </a:rPr>
              <a:t>http://www.journaldunet.com/ebusiness/internet-mobile/1009553-monde-le-nombre-d-abonnes-au-telephone-mobile/</a:t>
            </a:r>
            <a:endParaRPr lang="fr-FR" sz="1400" dirty="0"/>
          </a:p>
          <a:p>
            <a:r>
              <a:rPr lang="fr-FR" sz="1400" dirty="0"/>
              <a:t>Wikipédia. Novembre 2017. </a:t>
            </a:r>
            <a:r>
              <a:rPr lang="fr-FR" sz="1400" i="1" dirty="0"/>
              <a:t>Cloud </a:t>
            </a:r>
            <a:r>
              <a:rPr lang="fr-FR" sz="1400" i="1" dirty="0" err="1"/>
              <a:t>computing</a:t>
            </a:r>
            <a:r>
              <a:rPr lang="fr-FR" sz="1400" i="1" dirty="0"/>
              <a:t>.</a:t>
            </a:r>
            <a:r>
              <a:rPr lang="fr-FR" sz="1400" dirty="0"/>
              <a:t> https://fr.wikipedia.org/wiki/Cloud_computing</a:t>
            </a:r>
            <a:endParaRPr lang="en-CA" sz="1400" dirty="0"/>
          </a:p>
          <a:p>
            <a:endParaRPr lang="fr-CA" sz="1400" baseline="-25000" dirty="0"/>
          </a:p>
        </p:txBody>
      </p:sp>
    </p:spTree>
    <p:extLst>
      <p:ext uri="{BB962C8B-B14F-4D97-AF65-F5344CB8AC3E}">
        <p14:creationId xmlns:p14="http://schemas.microsoft.com/office/powerpoint/2010/main" val="16385386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a:t>Équipe de travail</a:t>
            </a:r>
          </a:p>
        </p:txBody>
      </p:sp>
      <p:sp>
        <p:nvSpPr>
          <p:cNvPr id="3" name="Espace réservé du contenu 2"/>
          <p:cNvSpPr>
            <a:spLocks noGrp="1"/>
          </p:cNvSpPr>
          <p:nvPr>
            <p:ph sz="quarter" idx="1"/>
          </p:nvPr>
        </p:nvSpPr>
        <p:spPr/>
        <p:txBody>
          <a:bodyPr/>
          <a:lstStyle/>
          <a:p>
            <a:r>
              <a:rPr lang="fr-CA" dirty="0"/>
              <a:t>Louis Carrier</a:t>
            </a:r>
          </a:p>
          <a:p>
            <a:r>
              <a:rPr lang="fr-CA" dirty="0"/>
              <a:t>Vincent Le </a:t>
            </a:r>
            <a:r>
              <a:rPr lang="fr-CA" dirty="0" err="1"/>
              <a:t>Falher</a:t>
            </a:r>
            <a:r>
              <a:rPr lang="fr-CA" dirty="0"/>
              <a:t> </a:t>
            </a:r>
          </a:p>
          <a:p>
            <a:pPr marL="0" indent="0">
              <a:buNone/>
            </a:pPr>
            <a:endParaRPr lang="fr-CA" dirty="0"/>
          </a:p>
        </p:txBody>
      </p:sp>
    </p:spTree>
    <p:extLst>
      <p:ext uri="{BB962C8B-B14F-4D97-AF65-F5344CB8AC3E}">
        <p14:creationId xmlns:p14="http://schemas.microsoft.com/office/powerpoint/2010/main" val="25084684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err="1"/>
              <a:t>En</a:t>
            </a:r>
            <a:r>
              <a:rPr lang="en-CA" dirty="0"/>
              <a:t> quoi </a:t>
            </a:r>
            <a:r>
              <a:rPr lang="en-CA" dirty="0" err="1"/>
              <a:t>ça</a:t>
            </a:r>
            <a:r>
              <a:rPr lang="en-CA" dirty="0"/>
              <a:t> </a:t>
            </a:r>
            <a:r>
              <a:rPr lang="en-CA" dirty="0" err="1"/>
              <a:t>consiste</a:t>
            </a:r>
            <a:endParaRPr lang="en-CA" dirty="0"/>
          </a:p>
        </p:txBody>
      </p:sp>
      <p:sp>
        <p:nvSpPr>
          <p:cNvPr id="3" name="Content Placeholder 2"/>
          <p:cNvSpPr>
            <a:spLocks noGrp="1"/>
          </p:cNvSpPr>
          <p:nvPr>
            <p:ph sz="quarter" idx="1"/>
          </p:nvPr>
        </p:nvSpPr>
        <p:spPr/>
        <p:txBody>
          <a:bodyPr>
            <a:normAutofit/>
          </a:bodyPr>
          <a:lstStyle/>
          <a:p>
            <a:r>
              <a:rPr lang="fr-CA" dirty="0"/>
              <a:t>LBS = « Location </a:t>
            </a:r>
            <a:r>
              <a:rPr lang="fr-CA" dirty="0" err="1"/>
              <a:t>Based</a:t>
            </a:r>
            <a:r>
              <a:rPr lang="fr-CA" dirty="0"/>
              <a:t> Service »</a:t>
            </a:r>
          </a:p>
          <a:p>
            <a:r>
              <a:rPr lang="fr-CA" dirty="0"/>
              <a:t>Un service basé sur la localisation</a:t>
            </a:r>
          </a:p>
          <a:p>
            <a:r>
              <a:rPr lang="fr-CA" dirty="0"/>
              <a:t>Fourni par un appareil informatique, généralement mobile</a:t>
            </a:r>
          </a:p>
          <a:p>
            <a:r>
              <a:rPr lang="fr-CA" dirty="0"/>
              <a:t>Utilisé dans une très grande variété de domaines : actualité, publicité, santé, travail, vie personnelle...</a:t>
            </a:r>
          </a:p>
          <a:p>
            <a:r>
              <a:rPr lang="fr-CA" dirty="0"/>
              <a:t>Disponible à l'intérieur d'un bâtiment (indoor) et à l'extérieur</a:t>
            </a:r>
          </a:p>
          <a:p>
            <a:pPr marL="0" indent="0">
              <a:buNone/>
            </a:pPr>
            <a:endParaRPr lang="en-CA" dirty="0"/>
          </a:p>
        </p:txBody>
      </p:sp>
    </p:spTree>
    <p:extLst>
      <p:ext uri="{BB962C8B-B14F-4D97-AF65-F5344CB8AC3E}">
        <p14:creationId xmlns:p14="http://schemas.microsoft.com/office/powerpoint/2010/main" val="4061584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752" y="332656"/>
            <a:ext cx="8534400" cy="360040"/>
          </a:xfrm>
        </p:spPr>
        <p:txBody>
          <a:bodyPr>
            <a:normAutofit fontScale="90000"/>
          </a:bodyPr>
          <a:lstStyle/>
          <a:p>
            <a:r>
              <a:rPr lang="fr-FR" sz="2400" dirty="0"/>
              <a:t>Comment ça fonctionne</a:t>
            </a:r>
            <a:endParaRPr lang="en-CA" sz="2400" dirty="0"/>
          </a:p>
        </p:txBody>
      </p:sp>
      <p:sp>
        <p:nvSpPr>
          <p:cNvPr id="3" name="Content Placeholder 2"/>
          <p:cNvSpPr>
            <a:spLocks noGrp="1"/>
          </p:cNvSpPr>
          <p:nvPr>
            <p:ph sz="quarter" idx="1"/>
          </p:nvPr>
        </p:nvSpPr>
        <p:spPr>
          <a:xfrm>
            <a:off x="301752" y="1412776"/>
            <a:ext cx="8534400" cy="1224136"/>
          </a:xfrm>
        </p:spPr>
        <p:txBody>
          <a:bodyPr>
            <a:normAutofit fontScale="77500" lnSpcReduction="20000"/>
          </a:bodyPr>
          <a:lstStyle/>
          <a:p>
            <a:r>
              <a:rPr lang="fr-CA" sz="2400" dirty="0"/>
              <a:t>Le service basé sur la localisation nécessite 4 éléments : </a:t>
            </a:r>
            <a:endParaRPr lang="en-CA" sz="2400" dirty="0"/>
          </a:p>
          <a:p>
            <a:pPr lvl="1"/>
            <a:r>
              <a:rPr lang="fr-CA" sz="1600" dirty="0"/>
              <a:t>Un appareil mobile, comme un téléphone cellulaire, capteur GPS, drone, objet connecté, montre </a:t>
            </a:r>
            <a:r>
              <a:rPr lang="fr-CA" sz="1600" dirty="0" err="1"/>
              <a:t>garmin</a:t>
            </a:r>
            <a:endParaRPr lang="en-CA" sz="1600" dirty="0"/>
          </a:p>
          <a:p>
            <a:pPr lvl="1"/>
            <a:r>
              <a:rPr lang="fr-CA" sz="1600" dirty="0"/>
              <a:t>Un service de positionnement, comme le GPS </a:t>
            </a:r>
            <a:endParaRPr lang="en-CA" sz="1600" dirty="0"/>
          </a:p>
          <a:p>
            <a:pPr lvl="1"/>
            <a:r>
              <a:rPr lang="fr-CA" sz="1600" dirty="0"/>
              <a:t>Un réseau de communication, comme le réseau téléphonique</a:t>
            </a:r>
            <a:endParaRPr lang="en-CA" sz="1600" dirty="0"/>
          </a:p>
          <a:p>
            <a:pPr lvl="1"/>
            <a:r>
              <a:rPr lang="fr-CA" sz="1600" dirty="0"/>
              <a:t>Un prestataire de service, qui intègre, met à disposition le contenu et offre des applications</a:t>
            </a:r>
          </a:p>
          <a:p>
            <a:pPr marL="274320" lvl="1" indent="0">
              <a:buNone/>
            </a:pPr>
            <a:endParaRPr lang="fr-CA" dirty="0"/>
          </a:p>
          <a:p>
            <a:pPr marL="274320" lvl="1" indent="0">
              <a:buNone/>
            </a:pPr>
            <a:endParaRPr lang="en-CA" dirty="0"/>
          </a:p>
        </p:txBody>
      </p:sp>
      <p:pic>
        <p:nvPicPr>
          <p:cNvPr id="4" name="Picture 3">
            <a:extLst>
              <a:ext uri="{FF2B5EF4-FFF2-40B4-BE49-F238E27FC236}">
                <a16:creationId xmlns:a16="http://schemas.microsoft.com/office/drawing/2014/main" id="{AE9323D5-8387-4049-9B7B-E209CAD2B183}"/>
              </a:ext>
            </a:extLst>
          </p:cNvPr>
          <p:cNvPicPr/>
          <p:nvPr/>
        </p:nvPicPr>
        <p:blipFill>
          <a:blip r:embed="rId3"/>
          <a:stretch>
            <a:fillRect/>
          </a:stretch>
        </p:blipFill>
        <p:spPr>
          <a:xfrm>
            <a:off x="395536" y="2492896"/>
            <a:ext cx="6214464" cy="3744416"/>
          </a:xfrm>
          <a:prstGeom prst="rect">
            <a:avLst/>
          </a:prstGeom>
        </p:spPr>
      </p:pic>
      <p:sp>
        <p:nvSpPr>
          <p:cNvPr id="5" name="TextBox 4">
            <a:extLst>
              <a:ext uri="{FF2B5EF4-FFF2-40B4-BE49-F238E27FC236}">
                <a16:creationId xmlns:a16="http://schemas.microsoft.com/office/drawing/2014/main" id="{1EE80BB2-07F6-4A6A-BF17-91D4CC7B737B}"/>
              </a:ext>
            </a:extLst>
          </p:cNvPr>
          <p:cNvSpPr txBox="1"/>
          <p:nvPr/>
        </p:nvSpPr>
        <p:spPr>
          <a:xfrm>
            <a:off x="611560" y="6453336"/>
            <a:ext cx="2852063" cy="230832"/>
          </a:xfrm>
          <a:prstGeom prst="rect">
            <a:avLst/>
          </a:prstGeom>
          <a:noFill/>
        </p:spPr>
        <p:txBody>
          <a:bodyPr wrap="none" rtlCol="0">
            <a:spAutoFit/>
          </a:bodyPr>
          <a:lstStyle/>
          <a:p>
            <a:r>
              <a:rPr lang="en-US" sz="900" i="1" cap="small" dirty="0">
                <a:latin typeface="Arial" panose="020B0604020202020204" pitchFamily="34" charset="0"/>
                <a:cs typeface="Arial" panose="020B0604020202020204" pitchFamily="34" charset="0"/>
              </a:rPr>
              <a:t>(Cartography for Swiss Higher Education,2012)</a:t>
            </a:r>
            <a:endParaRPr lang="fr-CA" sz="9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840191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752" y="332656"/>
            <a:ext cx="8534400" cy="360040"/>
          </a:xfrm>
        </p:spPr>
        <p:txBody>
          <a:bodyPr>
            <a:normAutofit fontScale="90000"/>
          </a:bodyPr>
          <a:lstStyle/>
          <a:p>
            <a:r>
              <a:rPr lang="fr-FR" sz="2400" dirty="0"/>
              <a:t>Comment ça fonctionne</a:t>
            </a:r>
            <a:endParaRPr lang="en-CA" sz="2400" dirty="0"/>
          </a:p>
        </p:txBody>
      </p:sp>
      <p:sp>
        <p:nvSpPr>
          <p:cNvPr id="3" name="Content Placeholder 2"/>
          <p:cNvSpPr>
            <a:spLocks noGrp="1"/>
          </p:cNvSpPr>
          <p:nvPr>
            <p:ph sz="quarter" idx="1"/>
          </p:nvPr>
        </p:nvSpPr>
        <p:spPr>
          <a:xfrm>
            <a:off x="301752" y="1412776"/>
            <a:ext cx="8534400" cy="1872208"/>
          </a:xfrm>
        </p:spPr>
        <p:txBody>
          <a:bodyPr>
            <a:normAutofit fontScale="92500" lnSpcReduction="10000"/>
          </a:bodyPr>
          <a:lstStyle/>
          <a:p>
            <a:r>
              <a:rPr lang="fr-CA" sz="2400" dirty="0"/>
              <a:t>Principe de positionnement  : </a:t>
            </a:r>
            <a:endParaRPr lang="en-CA" sz="2400" dirty="0"/>
          </a:p>
          <a:p>
            <a:pPr lvl="1"/>
            <a:r>
              <a:rPr lang="fr-CA" sz="1600" dirty="0"/>
              <a:t>Mathématiquement, il s’agit de la résolution de triangle qui permet d’obtenir la position d’un « mobile » par rapport à 4 points, les bases, dont les positions sont connus.</a:t>
            </a:r>
          </a:p>
          <a:p>
            <a:pPr lvl="1"/>
            <a:r>
              <a:rPr lang="fr-CA" sz="1600" dirty="0"/>
              <a:t>Les bases peuvent être des satellites, des antennes de réseau cellulaire, des ondes radio, micro-ondes, des routeurs géolocalisées.</a:t>
            </a:r>
          </a:p>
          <a:p>
            <a:pPr lvl="1"/>
            <a:r>
              <a:rPr lang="fr-CA" sz="1600" dirty="0"/>
              <a:t>La résolution d’au moins 3 triangles, 4 pour le GPS, par trilatération permettra d’obtenir les coordonnées et à un temps donné (X,Y,Z et le temps).</a:t>
            </a:r>
          </a:p>
          <a:p>
            <a:pPr lvl="1"/>
            <a:endParaRPr lang="fr-CA" sz="1600" dirty="0"/>
          </a:p>
          <a:p>
            <a:pPr lvl="1"/>
            <a:endParaRPr lang="fr-CA" sz="1600" dirty="0"/>
          </a:p>
          <a:p>
            <a:pPr lvl="1"/>
            <a:endParaRPr lang="fr-CA" dirty="0"/>
          </a:p>
          <a:p>
            <a:pPr marL="274320" lvl="1" indent="0">
              <a:buNone/>
            </a:pPr>
            <a:endParaRPr lang="en-CA" dirty="0"/>
          </a:p>
        </p:txBody>
      </p:sp>
      <p:pic>
        <p:nvPicPr>
          <p:cNvPr id="5" name="Picture 4">
            <a:extLst>
              <a:ext uri="{FF2B5EF4-FFF2-40B4-BE49-F238E27FC236}">
                <a16:creationId xmlns:a16="http://schemas.microsoft.com/office/drawing/2014/main" id="{7DD64B64-E824-4E0A-BA9C-FAACBF166A80}"/>
              </a:ext>
            </a:extLst>
          </p:cNvPr>
          <p:cNvPicPr/>
          <p:nvPr/>
        </p:nvPicPr>
        <p:blipFill>
          <a:blip r:embed="rId3"/>
          <a:stretch>
            <a:fillRect/>
          </a:stretch>
        </p:blipFill>
        <p:spPr>
          <a:xfrm>
            <a:off x="292309" y="3140968"/>
            <a:ext cx="4608512" cy="3240360"/>
          </a:xfrm>
          <a:prstGeom prst="rect">
            <a:avLst/>
          </a:prstGeom>
        </p:spPr>
      </p:pic>
      <p:sp>
        <p:nvSpPr>
          <p:cNvPr id="8" name="TextBox 7">
            <a:extLst>
              <a:ext uri="{FF2B5EF4-FFF2-40B4-BE49-F238E27FC236}">
                <a16:creationId xmlns:a16="http://schemas.microsoft.com/office/drawing/2014/main" id="{771D9784-940C-466A-AF48-4CE77ED54AC7}"/>
              </a:ext>
            </a:extLst>
          </p:cNvPr>
          <p:cNvSpPr txBox="1"/>
          <p:nvPr/>
        </p:nvSpPr>
        <p:spPr>
          <a:xfrm>
            <a:off x="611560" y="6359557"/>
            <a:ext cx="2238113" cy="276999"/>
          </a:xfrm>
          <a:prstGeom prst="rect">
            <a:avLst/>
          </a:prstGeom>
          <a:noFill/>
        </p:spPr>
        <p:txBody>
          <a:bodyPr wrap="none" rtlCol="0">
            <a:spAutoFit/>
          </a:bodyPr>
          <a:lstStyle/>
          <a:p>
            <a:r>
              <a:rPr lang="fr-CA" sz="1200" dirty="0">
                <a:latin typeface="Arial" panose="020B0604020202020204" pitchFamily="34" charset="0"/>
                <a:cs typeface="Arial" panose="020B0604020202020204" pitchFamily="34" charset="0"/>
              </a:rPr>
              <a:t>(Les chroniques de Ben,2006)</a:t>
            </a:r>
          </a:p>
        </p:txBody>
      </p:sp>
      <p:sp>
        <p:nvSpPr>
          <p:cNvPr id="7" name="Content Placeholder 2">
            <a:extLst>
              <a:ext uri="{FF2B5EF4-FFF2-40B4-BE49-F238E27FC236}">
                <a16:creationId xmlns:a16="http://schemas.microsoft.com/office/drawing/2014/main" id="{08AF0E74-9D58-498F-B9A1-FCCD4EBE531E}"/>
              </a:ext>
            </a:extLst>
          </p:cNvPr>
          <p:cNvSpPr txBox="1">
            <a:spLocks/>
          </p:cNvSpPr>
          <p:nvPr/>
        </p:nvSpPr>
        <p:spPr>
          <a:xfrm>
            <a:off x="4772344" y="3284984"/>
            <a:ext cx="3400056" cy="1224136"/>
          </a:xfrm>
          <a:prstGeom prst="rect">
            <a:avLst/>
          </a:prstGeom>
        </p:spPr>
        <p:txBody>
          <a:bodyPr vert="horz">
            <a:normAutofit/>
          </a:bodyPr>
          <a:lst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pPr lvl="1"/>
            <a:r>
              <a:rPr lang="en-CA" sz="1500" dirty="0" err="1"/>
              <a:t>Seule</a:t>
            </a:r>
            <a:r>
              <a:rPr lang="en-CA" sz="1500" dirty="0"/>
              <a:t>, </a:t>
            </a:r>
            <a:r>
              <a:rPr lang="en-CA" sz="1500" dirty="0" err="1"/>
              <a:t>une</a:t>
            </a:r>
            <a:r>
              <a:rPr lang="en-CA" sz="1500" dirty="0"/>
              <a:t> position </a:t>
            </a:r>
            <a:r>
              <a:rPr lang="en-CA" sz="1500" dirty="0" err="1"/>
              <a:t>n’est</a:t>
            </a:r>
            <a:r>
              <a:rPr lang="en-CA" sz="1500" dirty="0"/>
              <a:t> </a:t>
            </a:r>
            <a:r>
              <a:rPr lang="en-CA" sz="1500" dirty="0" err="1"/>
              <a:t>qu’une</a:t>
            </a:r>
            <a:r>
              <a:rPr lang="en-CA" sz="1500" dirty="0"/>
              <a:t> </a:t>
            </a:r>
            <a:r>
              <a:rPr lang="en-CA" sz="1500" dirty="0" err="1"/>
              <a:t>donn</a:t>
            </a:r>
            <a:r>
              <a:rPr lang="fr-CA" sz="1500" dirty="0"/>
              <a:t>é</a:t>
            </a:r>
            <a:r>
              <a:rPr lang="en-CA" sz="1500" dirty="0"/>
              <a:t>e. </a:t>
            </a:r>
            <a:r>
              <a:rPr lang="en-CA" sz="1500" dirty="0" err="1"/>
              <a:t>Mise</a:t>
            </a:r>
            <a:r>
              <a:rPr lang="en-CA" sz="1500" dirty="0"/>
              <a:t> </a:t>
            </a:r>
            <a:r>
              <a:rPr lang="en-CA" sz="1500" dirty="0" err="1"/>
              <a:t>en</a:t>
            </a:r>
            <a:r>
              <a:rPr lang="en-CA" sz="1500" dirty="0"/>
              <a:t> </a:t>
            </a:r>
            <a:r>
              <a:rPr lang="en-CA" sz="1500" dirty="0" err="1"/>
              <a:t>contexte</a:t>
            </a:r>
            <a:r>
              <a:rPr lang="en-CA" sz="1500" dirty="0"/>
              <a:t> </a:t>
            </a:r>
            <a:r>
              <a:rPr lang="en-CA" sz="1500" dirty="0" err="1"/>
              <a:t>dans</a:t>
            </a:r>
            <a:r>
              <a:rPr lang="en-CA" sz="1500" dirty="0"/>
              <a:t> </a:t>
            </a:r>
            <a:r>
              <a:rPr lang="en-CA" sz="1500" dirty="0" err="1"/>
              <a:t>une</a:t>
            </a:r>
            <a:r>
              <a:rPr lang="en-CA" sz="1500" dirty="0"/>
              <a:t> carte, </a:t>
            </a:r>
            <a:r>
              <a:rPr lang="en-CA" sz="1500" dirty="0" err="1"/>
              <a:t>elle</a:t>
            </a:r>
            <a:r>
              <a:rPr lang="en-CA" sz="1500" dirty="0"/>
              <a:t> </a:t>
            </a:r>
            <a:r>
              <a:rPr lang="en-CA" sz="1500" dirty="0" err="1"/>
              <a:t>devient</a:t>
            </a:r>
            <a:r>
              <a:rPr lang="en-CA" sz="1500" dirty="0"/>
              <a:t> </a:t>
            </a:r>
            <a:r>
              <a:rPr lang="en-CA" sz="1500" dirty="0" err="1"/>
              <a:t>une</a:t>
            </a:r>
            <a:r>
              <a:rPr lang="en-CA" sz="1500" dirty="0"/>
              <a:t> information. </a:t>
            </a:r>
            <a:endParaRPr lang="fr-CA" sz="1500" dirty="0"/>
          </a:p>
          <a:p>
            <a:pPr lvl="1"/>
            <a:endParaRPr lang="fr-CA" sz="1500" dirty="0"/>
          </a:p>
          <a:p>
            <a:pPr lvl="1"/>
            <a:endParaRPr lang="fr-CA" sz="1500" dirty="0"/>
          </a:p>
          <a:p>
            <a:pPr marL="274320" lvl="1" indent="0">
              <a:buFont typeface="Wingdings"/>
              <a:buNone/>
            </a:pPr>
            <a:endParaRPr lang="en-CA" sz="1500" dirty="0"/>
          </a:p>
        </p:txBody>
      </p:sp>
    </p:spTree>
    <p:extLst>
      <p:ext uri="{BB962C8B-B14F-4D97-AF65-F5344CB8AC3E}">
        <p14:creationId xmlns:p14="http://schemas.microsoft.com/office/powerpoint/2010/main" val="2554198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752" y="332656"/>
            <a:ext cx="8534400" cy="360040"/>
          </a:xfrm>
        </p:spPr>
        <p:txBody>
          <a:bodyPr>
            <a:normAutofit fontScale="90000"/>
          </a:bodyPr>
          <a:lstStyle/>
          <a:p>
            <a:r>
              <a:rPr lang="fr-FR" sz="2400" dirty="0"/>
              <a:t>Comment ça fonctionne</a:t>
            </a:r>
            <a:endParaRPr lang="en-CA" sz="2400" dirty="0"/>
          </a:p>
        </p:txBody>
      </p:sp>
      <p:sp>
        <p:nvSpPr>
          <p:cNvPr id="3" name="Content Placeholder 2"/>
          <p:cNvSpPr>
            <a:spLocks noGrp="1"/>
          </p:cNvSpPr>
          <p:nvPr>
            <p:ph sz="quarter" idx="1"/>
          </p:nvPr>
        </p:nvSpPr>
        <p:spPr>
          <a:xfrm>
            <a:off x="301752" y="1412776"/>
            <a:ext cx="8534400" cy="3744416"/>
          </a:xfrm>
        </p:spPr>
        <p:txBody>
          <a:bodyPr>
            <a:normAutofit/>
          </a:bodyPr>
          <a:lstStyle/>
          <a:p>
            <a:r>
              <a:rPr lang="fr-CA" sz="2400" dirty="0"/>
              <a:t>La transmissions des données (3 modes)  :</a:t>
            </a:r>
            <a:endParaRPr lang="en-CA" sz="2400" dirty="0"/>
          </a:p>
          <a:p>
            <a:pPr marL="617220" lvl="1" indent="-342900">
              <a:buAutoNum type="arabicPeriod"/>
            </a:pPr>
            <a:r>
              <a:rPr lang="fr-CA" sz="1600" dirty="0"/>
              <a:t>Le mobile peut transmettre les données via un réseau de communication vers le système en temps réel. Le « </a:t>
            </a:r>
            <a:r>
              <a:rPr lang="fr-CA" sz="1600" dirty="0" err="1"/>
              <a:t>tracking</a:t>
            </a:r>
            <a:r>
              <a:rPr lang="fr-CA" sz="1600" dirty="0"/>
              <a:t> »  en temps réel est fréquent pour les systèmes de navigation. Les données sont intégrées presque directement dans le service. Le mobile peut aussi interroger d’autre services en temps réel, des cartes, des informations géolocalisées comme les adresses.</a:t>
            </a:r>
          </a:p>
          <a:p>
            <a:pPr marL="617220" lvl="1" indent="-342900">
              <a:buAutoNum type="arabicPeriod"/>
            </a:pPr>
            <a:r>
              <a:rPr lang="fr-CA" sz="1600" dirty="0"/>
              <a:t>Si le mobile n’est pas conçu pour transmettre en temps réel, le mobile peut stocker les données dans une mémoire interne, attendre le retour et télécharger vers le système. Dans se mémoire interne, le mobile doit contenir les cartes et autres informations requises à sa navigation.</a:t>
            </a:r>
          </a:p>
          <a:p>
            <a:pPr marL="617220" lvl="1" indent="-342900">
              <a:buAutoNum type="arabicPeriod"/>
            </a:pPr>
            <a:r>
              <a:rPr lang="fr-CA" sz="1600" dirty="0"/>
              <a:t>Le mobile peut être muni des 2 modes précédents. Selon la situation, si la transmission n’est pas possible ou si on veut peaufiner les positions en post-traitement.</a:t>
            </a:r>
          </a:p>
          <a:p>
            <a:pPr lvl="1"/>
            <a:endParaRPr lang="fr-CA" sz="1600" dirty="0"/>
          </a:p>
          <a:p>
            <a:pPr lvl="1"/>
            <a:endParaRPr lang="fr-CA" sz="1600" dirty="0"/>
          </a:p>
          <a:p>
            <a:pPr marL="274320" lvl="1" indent="0">
              <a:buNone/>
            </a:pPr>
            <a:endParaRPr lang="fr-CA" dirty="0"/>
          </a:p>
          <a:p>
            <a:pPr marL="274320" lvl="1" indent="0">
              <a:buNone/>
            </a:pPr>
            <a:endParaRPr lang="en-CA" dirty="0"/>
          </a:p>
        </p:txBody>
      </p:sp>
      <p:pic>
        <p:nvPicPr>
          <p:cNvPr id="4" name="Picture 3">
            <a:extLst>
              <a:ext uri="{FF2B5EF4-FFF2-40B4-BE49-F238E27FC236}">
                <a16:creationId xmlns:a16="http://schemas.microsoft.com/office/drawing/2014/main" id="{F506BDC9-B79A-4D06-ACCC-52955B8EFB3E}"/>
              </a:ext>
            </a:extLst>
          </p:cNvPr>
          <p:cNvPicPr>
            <a:picLocks noChangeAspect="1"/>
          </p:cNvPicPr>
          <p:nvPr/>
        </p:nvPicPr>
        <p:blipFill>
          <a:blip r:embed="rId3"/>
          <a:stretch>
            <a:fillRect/>
          </a:stretch>
        </p:blipFill>
        <p:spPr>
          <a:xfrm>
            <a:off x="827584" y="5013176"/>
            <a:ext cx="1440160" cy="1326762"/>
          </a:xfrm>
          <a:prstGeom prst="rect">
            <a:avLst/>
          </a:prstGeom>
        </p:spPr>
      </p:pic>
      <p:sp>
        <p:nvSpPr>
          <p:cNvPr id="6" name="TextBox 5">
            <a:extLst>
              <a:ext uri="{FF2B5EF4-FFF2-40B4-BE49-F238E27FC236}">
                <a16:creationId xmlns:a16="http://schemas.microsoft.com/office/drawing/2014/main" id="{DDF99183-14A5-473F-8960-F4FB9933BD2B}"/>
              </a:ext>
            </a:extLst>
          </p:cNvPr>
          <p:cNvSpPr txBox="1"/>
          <p:nvPr/>
        </p:nvSpPr>
        <p:spPr>
          <a:xfrm>
            <a:off x="827584" y="6348368"/>
            <a:ext cx="3732240" cy="276999"/>
          </a:xfrm>
          <a:prstGeom prst="rect">
            <a:avLst/>
          </a:prstGeom>
          <a:noFill/>
        </p:spPr>
        <p:txBody>
          <a:bodyPr wrap="none" rtlCol="0">
            <a:spAutoFit/>
          </a:bodyPr>
          <a:lstStyle/>
          <a:p>
            <a:r>
              <a:rPr lang="en-US" sz="1200" b="1" i="1" cap="small" dirty="0">
                <a:latin typeface="Arial" panose="020B0604020202020204" pitchFamily="34" charset="0"/>
                <a:cs typeface="Arial" panose="020B0604020202020204" pitchFamily="34" charset="0"/>
              </a:rPr>
              <a:t>(Cartography for Swiss Higher Education,2012)</a:t>
            </a:r>
            <a:endParaRPr lang="fr-CA"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0751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752" y="332656"/>
            <a:ext cx="8534400" cy="360040"/>
          </a:xfrm>
        </p:spPr>
        <p:txBody>
          <a:bodyPr>
            <a:normAutofit fontScale="90000"/>
          </a:bodyPr>
          <a:lstStyle/>
          <a:p>
            <a:r>
              <a:rPr lang="fr-FR" sz="2400" dirty="0"/>
              <a:t>Comment ça fonctionne</a:t>
            </a:r>
            <a:endParaRPr lang="en-CA" sz="2400" dirty="0"/>
          </a:p>
        </p:txBody>
      </p:sp>
      <p:sp>
        <p:nvSpPr>
          <p:cNvPr id="3" name="Content Placeholder 2"/>
          <p:cNvSpPr>
            <a:spLocks noGrp="1"/>
          </p:cNvSpPr>
          <p:nvPr>
            <p:ph sz="quarter" idx="1"/>
          </p:nvPr>
        </p:nvSpPr>
        <p:spPr>
          <a:xfrm>
            <a:off x="301752" y="1412776"/>
            <a:ext cx="8534400" cy="3096344"/>
          </a:xfrm>
        </p:spPr>
        <p:txBody>
          <a:bodyPr>
            <a:normAutofit/>
          </a:bodyPr>
          <a:lstStyle/>
          <a:p>
            <a:r>
              <a:rPr lang="fr-CA" sz="2400" dirty="0"/>
              <a:t>Le ou les fournisseurs de services :</a:t>
            </a:r>
            <a:endParaRPr lang="en-CA" sz="2400" dirty="0"/>
          </a:p>
          <a:p>
            <a:pPr marL="617220" lvl="1" indent="-342900">
              <a:buAutoNum type="arabicPeriod"/>
            </a:pPr>
            <a:r>
              <a:rPr lang="fr-CA" sz="1600" dirty="0"/>
              <a:t>Un service peut offrir différentes fonctions ou applications.</a:t>
            </a:r>
          </a:p>
          <a:p>
            <a:pPr marL="617220" lvl="1" indent="-342900">
              <a:buAutoNum type="arabicPeriod"/>
            </a:pPr>
            <a:r>
              <a:rPr lang="fr-CA" sz="1600" dirty="0"/>
              <a:t>Il intègre les données du mobile, les rends disponible aux autres prestataires de services selon les rôles et accès, offre des calculs d’itinéraires, offre des recherches les données géolocalisées, des fonds de cartes, etc.</a:t>
            </a:r>
          </a:p>
          <a:p>
            <a:pPr marL="617220" lvl="1" indent="-342900">
              <a:buAutoNum type="arabicPeriod"/>
            </a:pPr>
            <a:r>
              <a:rPr lang="fr-CA" sz="1600" dirty="0"/>
              <a:t>Les données peuvent provenir de différents services et être entrecoupées pour permettre des analyses complexes. À cet égard, les services utilisent des ETL (FME), pour transformer, manipuler, préparer les données provenant de différents sources, de différents format. Il peut ensuite transmettre et publier d’autres produits. Ex trouver les numéro de téléphones des restaurants les plus proches.</a:t>
            </a:r>
          </a:p>
          <a:p>
            <a:pPr marL="274320" lvl="1" indent="0">
              <a:buNone/>
            </a:pPr>
            <a:endParaRPr lang="fr-CA" sz="1600" dirty="0"/>
          </a:p>
          <a:p>
            <a:pPr lvl="1"/>
            <a:endParaRPr lang="fr-CA" sz="1600" dirty="0"/>
          </a:p>
          <a:p>
            <a:pPr lvl="1"/>
            <a:endParaRPr lang="fr-CA" dirty="0"/>
          </a:p>
          <a:p>
            <a:pPr marL="274320" lvl="1" indent="0">
              <a:buNone/>
            </a:pPr>
            <a:endParaRPr lang="en-CA" dirty="0"/>
          </a:p>
        </p:txBody>
      </p:sp>
      <p:pic>
        <p:nvPicPr>
          <p:cNvPr id="4" name="Picture 3">
            <a:extLst>
              <a:ext uri="{FF2B5EF4-FFF2-40B4-BE49-F238E27FC236}">
                <a16:creationId xmlns:a16="http://schemas.microsoft.com/office/drawing/2014/main" id="{3E1A3446-D82E-44EF-A728-E51B68543526}"/>
              </a:ext>
            </a:extLst>
          </p:cNvPr>
          <p:cNvPicPr>
            <a:picLocks noChangeAspect="1"/>
          </p:cNvPicPr>
          <p:nvPr/>
        </p:nvPicPr>
        <p:blipFill>
          <a:blip r:embed="rId3"/>
          <a:stretch>
            <a:fillRect/>
          </a:stretch>
        </p:blipFill>
        <p:spPr>
          <a:xfrm>
            <a:off x="971599" y="4526136"/>
            <a:ext cx="1949721" cy="1135112"/>
          </a:xfrm>
          <a:prstGeom prst="rect">
            <a:avLst/>
          </a:prstGeom>
        </p:spPr>
      </p:pic>
      <p:sp>
        <p:nvSpPr>
          <p:cNvPr id="5" name="TextBox 4">
            <a:extLst>
              <a:ext uri="{FF2B5EF4-FFF2-40B4-BE49-F238E27FC236}">
                <a16:creationId xmlns:a16="http://schemas.microsoft.com/office/drawing/2014/main" id="{90B341E7-7728-4CE6-9919-10E4D1894C2B}"/>
              </a:ext>
            </a:extLst>
          </p:cNvPr>
          <p:cNvSpPr txBox="1"/>
          <p:nvPr/>
        </p:nvSpPr>
        <p:spPr>
          <a:xfrm>
            <a:off x="683568" y="6309321"/>
            <a:ext cx="3888432" cy="276999"/>
          </a:xfrm>
          <a:prstGeom prst="rect">
            <a:avLst/>
          </a:prstGeom>
          <a:noFill/>
        </p:spPr>
        <p:txBody>
          <a:bodyPr wrap="square" rtlCol="0">
            <a:spAutoFit/>
          </a:bodyPr>
          <a:lstStyle/>
          <a:p>
            <a:r>
              <a:rPr lang="en-US" sz="1200" b="1" i="1" cap="small" dirty="0">
                <a:latin typeface="Arial" panose="020B0604020202020204" pitchFamily="34" charset="0"/>
                <a:cs typeface="Arial" panose="020B0604020202020204" pitchFamily="34" charset="0"/>
              </a:rPr>
              <a:t>(Cartography for Swiss Higher Education,2012)</a:t>
            </a:r>
            <a:endParaRPr lang="fr-CA" sz="1200" dirty="0"/>
          </a:p>
        </p:txBody>
      </p:sp>
    </p:spTree>
    <p:extLst>
      <p:ext uri="{BB962C8B-B14F-4D97-AF65-F5344CB8AC3E}">
        <p14:creationId xmlns:p14="http://schemas.microsoft.com/office/powerpoint/2010/main" val="3638888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752" y="332656"/>
            <a:ext cx="8534400" cy="720080"/>
          </a:xfrm>
        </p:spPr>
        <p:txBody>
          <a:bodyPr>
            <a:normAutofit/>
          </a:bodyPr>
          <a:lstStyle/>
          <a:p>
            <a:r>
              <a:rPr lang="fr-FR" sz="3200" dirty="0"/>
              <a:t>Exemples 1</a:t>
            </a:r>
            <a:endParaRPr lang="en-CA" sz="3200" dirty="0"/>
          </a:p>
        </p:txBody>
      </p:sp>
      <p:sp>
        <p:nvSpPr>
          <p:cNvPr id="3" name="Content Placeholder 2"/>
          <p:cNvSpPr>
            <a:spLocks noGrp="1"/>
          </p:cNvSpPr>
          <p:nvPr>
            <p:ph sz="quarter" idx="1"/>
          </p:nvPr>
        </p:nvSpPr>
        <p:spPr>
          <a:xfrm>
            <a:off x="301752" y="1412776"/>
            <a:ext cx="8534400" cy="3096344"/>
          </a:xfrm>
        </p:spPr>
        <p:txBody>
          <a:bodyPr>
            <a:normAutofit/>
          </a:bodyPr>
          <a:lstStyle/>
          <a:p>
            <a:pPr marL="274320" lvl="1" indent="0">
              <a:buNone/>
            </a:pPr>
            <a:endParaRPr lang="fr-CA" sz="1600" dirty="0"/>
          </a:p>
          <a:p>
            <a:pPr lvl="1"/>
            <a:endParaRPr lang="fr-CA" sz="1600" dirty="0"/>
          </a:p>
          <a:p>
            <a:pPr lvl="1"/>
            <a:endParaRPr lang="fr-CA" dirty="0"/>
          </a:p>
          <a:p>
            <a:pPr marL="274320" lvl="1" indent="0">
              <a:buNone/>
            </a:pPr>
            <a:endParaRPr lang="en-CA" dirty="0"/>
          </a:p>
        </p:txBody>
      </p:sp>
      <p:sp>
        <p:nvSpPr>
          <p:cNvPr id="10" name="TextBox 9">
            <a:extLst>
              <a:ext uri="{FF2B5EF4-FFF2-40B4-BE49-F238E27FC236}">
                <a16:creationId xmlns:a16="http://schemas.microsoft.com/office/drawing/2014/main" id="{306D66CC-A79F-49C4-9477-736F4D9D95ED}"/>
              </a:ext>
            </a:extLst>
          </p:cNvPr>
          <p:cNvSpPr txBox="1"/>
          <p:nvPr/>
        </p:nvSpPr>
        <p:spPr>
          <a:xfrm>
            <a:off x="301752" y="1628800"/>
            <a:ext cx="8534400" cy="1323439"/>
          </a:xfrm>
          <a:prstGeom prst="rect">
            <a:avLst/>
          </a:prstGeom>
          <a:noFill/>
        </p:spPr>
        <p:txBody>
          <a:bodyPr wrap="square" rtlCol="0">
            <a:spAutoFit/>
          </a:bodyPr>
          <a:lstStyle/>
          <a:p>
            <a:r>
              <a:rPr lang="fr-CA" sz="1600" dirty="0"/>
              <a:t>Les réseaux de radar durant la 2</a:t>
            </a:r>
            <a:r>
              <a:rPr lang="fr-CA" sz="1600" baseline="30000" dirty="0"/>
              <a:t>e</a:t>
            </a:r>
            <a:r>
              <a:rPr lang="fr-CA" sz="1600" dirty="0"/>
              <a:t> guerre mondial formaient un système de </a:t>
            </a:r>
            <a:r>
              <a:rPr lang="fr-CA" sz="1600" dirty="0" err="1"/>
              <a:t>tracking</a:t>
            </a:r>
            <a:r>
              <a:rPr lang="fr-CA" sz="1600" dirty="0"/>
              <a:t> en quelque sorte. Chaque antenne radar fourni une distance par rapport à un mobile à un temps donné. Les données sont transmises via un système de communication (télégraphe, radio). Avec toute les distances « mappées » sur une carte à plusieurs moments (la trace), ainsi le centre de commande peut, réagir et même anticiper la cible du mobile. </a:t>
            </a:r>
          </a:p>
        </p:txBody>
      </p:sp>
      <p:pic>
        <p:nvPicPr>
          <p:cNvPr id="13" name="Picture 12">
            <a:extLst>
              <a:ext uri="{FF2B5EF4-FFF2-40B4-BE49-F238E27FC236}">
                <a16:creationId xmlns:a16="http://schemas.microsoft.com/office/drawing/2014/main" id="{D5482A86-BF4D-4EC4-A13B-AAFB95E4F2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212" y="4110101"/>
            <a:ext cx="2751956" cy="2751956"/>
          </a:xfrm>
          <a:prstGeom prst="rect">
            <a:avLst/>
          </a:prstGeom>
        </p:spPr>
      </p:pic>
      <p:pic>
        <p:nvPicPr>
          <p:cNvPr id="14" name="Picture 13">
            <a:extLst>
              <a:ext uri="{FF2B5EF4-FFF2-40B4-BE49-F238E27FC236}">
                <a16:creationId xmlns:a16="http://schemas.microsoft.com/office/drawing/2014/main" id="{12579A32-97BF-450A-A2BB-530AE3AC56F5}"/>
              </a:ext>
            </a:extLst>
          </p:cNvPr>
          <p:cNvPicPr>
            <a:picLocks noChangeAspect="1"/>
          </p:cNvPicPr>
          <p:nvPr/>
        </p:nvPicPr>
        <p:blipFill>
          <a:blip r:embed="rId4"/>
          <a:stretch>
            <a:fillRect/>
          </a:stretch>
        </p:blipFill>
        <p:spPr>
          <a:xfrm>
            <a:off x="270325" y="2989654"/>
            <a:ext cx="2213443" cy="1278954"/>
          </a:xfrm>
          <a:prstGeom prst="rect">
            <a:avLst/>
          </a:prstGeom>
        </p:spPr>
      </p:pic>
      <p:pic>
        <p:nvPicPr>
          <p:cNvPr id="15" name="Picture 14">
            <a:extLst>
              <a:ext uri="{FF2B5EF4-FFF2-40B4-BE49-F238E27FC236}">
                <a16:creationId xmlns:a16="http://schemas.microsoft.com/office/drawing/2014/main" id="{DC391423-AB26-4292-8351-7DA9A0F02216}"/>
              </a:ext>
            </a:extLst>
          </p:cNvPr>
          <p:cNvPicPr>
            <a:picLocks noChangeAspect="1"/>
          </p:cNvPicPr>
          <p:nvPr/>
        </p:nvPicPr>
        <p:blipFill>
          <a:blip r:embed="rId5"/>
          <a:stretch>
            <a:fillRect/>
          </a:stretch>
        </p:blipFill>
        <p:spPr>
          <a:xfrm>
            <a:off x="3332749" y="2960948"/>
            <a:ext cx="5009524" cy="3533333"/>
          </a:xfrm>
          <a:prstGeom prst="rect">
            <a:avLst/>
          </a:prstGeom>
        </p:spPr>
      </p:pic>
    </p:spTree>
    <p:extLst>
      <p:ext uri="{BB962C8B-B14F-4D97-AF65-F5344CB8AC3E}">
        <p14:creationId xmlns:p14="http://schemas.microsoft.com/office/powerpoint/2010/main" val="2269938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752" y="332656"/>
            <a:ext cx="8534400" cy="720080"/>
          </a:xfrm>
        </p:spPr>
        <p:txBody>
          <a:bodyPr>
            <a:normAutofit/>
          </a:bodyPr>
          <a:lstStyle/>
          <a:p>
            <a:r>
              <a:rPr lang="fr-FR" sz="3200" dirty="0"/>
              <a:t>Exemples 2</a:t>
            </a:r>
            <a:endParaRPr lang="en-CA" sz="3200" dirty="0"/>
          </a:p>
        </p:txBody>
      </p:sp>
      <p:sp>
        <p:nvSpPr>
          <p:cNvPr id="3" name="Content Placeholder 2"/>
          <p:cNvSpPr>
            <a:spLocks noGrp="1"/>
          </p:cNvSpPr>
          <p:nvPr>
            <p:ph sz="quarter" idx="1"/>
          </p:nvPr>
        </p:nvSpPr>
        <p:spPr>
          <a:xfrm>
            <a:off x="301752" y="1412776"/>
            <a:ext cx="8534400" cy="3096344"/>
          </a:xfrm>
        </p:spPr>
        <p:txBody>
          <a:bodyPr>
            <a:normAutofit/>
          </a:bodyPr>
          <a:lstStyle/>
          <a:p>
            <a:pPr marL="274320" lvl="1" indent="0">
              <a:buNone/>
            </a:pPr>
            <a:endParaRPr lang="fr-CA" sz="1600" dirty="0"/>
          </a:p>
          <a:p>
            <a:pPr lvl="1"/>
            <a:endParaRPr lang="fr-CA" sz="1600" dirty="0"/>
          </a:p>
          <a:p>
            <a:pPr lvl="1"/>
            <a:endParaRPr lang="fr-CA" dirty="0"/>
          </a:p>
          <a:p>
            <a:pPr marL="274320" lvl="1" indent="0">
              <a:buNone/>
            </a:pPr>
            <a:endParaRPr lang="en-CA" dirty="0"/>
          </a:p>
        </p:txBody>
      </p:sp>
      <p:pic>
        <p:nvPicPr>
          <p:cNvPr id="6" name="Picture 5">
            <a:extLst>
              <a:ext uri="{FF2B5EF4-FFF2-40B4-BE49-F238E27FC236}">
                <a16:creationId xmlns:a16="http://schemas.microsoft.com/office/drawing/2014/main" id="{818BD230-555E-4681-999E-188739E8A5B9}"/>
              </a:ext>
            </a:extLst>
          </p:cNvPr>
          <p:cNvPicPr/>
          <p:nvPr/>
        </p:nvPicPr>
        <p:blipFill>
          <a:blip r:embed="rId2"/>
          <a:stretch>
            <a:fillRect/>
          </a:stretch>
        </p:blipFill>
        <p:spPr>
          <a:xfrm>
            <a:off x="2974437" y="3429000"/>
            <a:ext cx="2553335" cy="1838325"/>
          </a:xfrm>
          <a:prstGeom prst="rect">
            <a:avLst/>
          </a:prstGeom>
        </p:spPr>
      </p:pic>
      <p:pic>
        <p:nvPicPr>
          <p:cNvPr id="9" name="Picture 8">
            <a:extLst>
              <a:ext uri="{FF2B5EF4-FFF2-40B4-BE49-F238E27FC236}">
                <a16:creationId xmlns:a16="http://schemas.microsoft.com/office/drawing/2014/main" id="{737D08A6-6351-455A-88EF-28428228993A}"/>
              </a:ext>
            </a:extLst>
          </p:cNvPr>
          <p:cNvPicPr/>
          <p:nvPr/>
        </p:nvPicPr>
        <p:blipFill>
          <a:blip r:embed="rId3"/>
          <a:stretch>
            <a:fillRect/>
          </a:stretch>
        </p:blipFill>
        <p:spPr>
          <a:xfrm>
            <a:off x="5739808" y="1484784"/>
            <a:ext cx="3096344" cy="5141563"/>
          </a:xfrm>
          <a:prstGeom prst="rect">
            <a:avLst/>
          </a:prstGeom>
        </p:spPr>
      </p:pic>
      <p:sp>
        <p:nvSpPr>
          <p:cNvPr id="10" name="TextBox 9">
            <a:extLst>
              <a:ext uri="{FF2B5EF4-FFF2-40B4-BE49-F238E27FC236}">
                <a16:creationId xmlns:a16="http://schemas.microsoft.com/office/drawing/2014/main" id="{306D66CC-A79F-49C4-9477-736F4D9D95ED}"/>
              </a:ext>
            </a:extLst>
          </p:cNvPr>
          <p:cNvSpPr txBox="1"/>
          <p:nvPr/>
        </p:nvSpPr>
        <p:spPr>
          <a:xfrm>
            <a:off x="301752" y="1628800"/>
            <a:ext cx="5239407" cy="1754326"/>
          </a:xfrm>
          <a:prstGeom prst="rect">
            <a:avLst/>
          </a:prstGeom>
          <a:noFill/>
        </p:spPr>
        <p:txBody>
          <a:bodyPr wrap="square" rtlCol="0">
            <a:spAutoFit/>
          </a:bodyPr>
          <a:lstStyle/>
          <a:p>
            <a:r>
              <a:rPr lang="fr-CA" dirty="0"/>
              <a:t>L’application sur </a:t>
            </a:r>
            <a:r>
              <a:rPr lang="fr-CA" dirty="0" err="1"/>
              <a:t>iphone</a:t>
            </a:r>
            <a:r>
              <a:rPr lang="fr-CA" dirty="0"/>
              <a:t>  </a:t>
            </a:r>
            <a:r>
              <a:rPr lang="fr-CA" dirty="0" err="1"/>
              <a:t>tracking</a:t>
            </a:r>
            <a:r>
              <a:rPr lang="fr-CA" dirty="0"/>
              <a:t> en temps réel. On peut ainsi suivre et trouver « le mobile ».</a:t>
            </a:r>
          </a:p>
          <a:p>
            <a:r>
              <a:rPr lang="fr-CA" dirty="0"/>
              <a:t>Le fond de carte mais en contexte et facilite le repérage.</a:t>
            </a:r>
          </a:p>
          <a:p>
            <a:r>
              <a:rPr lang="fr-CA" dirty="0"/>
              <a:t>Il y a donc une communication </a:t>
            </a:r>
            <a:r>
              <a:rPr lang="fr-CA" dirty="0" err="1"/>
              <a:t>bi-directionnelle</a:t>
            </a:r>
            <a:r>
              <a:rPr lang="fr-CA" dirty="0"/>
              <a:t> entre le mobile et le service.</a:t>
            </a:r>
          </a:p>
        </p:txBody>
      </p:sp>
    </p:spTree>
    <p:extLst>
      <p:ext uri="{BB962C8B-B14F-4D97-AF65-F5344CB8AC3E}">
        <p14:creationId xmlns:p14="http://schemas.microsoft.com/office/powerpoint/2010/main" val="3812990683"/>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ivil">
  <a:themeElements>
    <a:clrScheme name="Civil">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l">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ivil">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Civic</Template>
  <TotalTime>882</TotalTime>
  <Words>1719</Words>
  <Application>Microsoft Office PowerPoint</Application>
  <PresentationFormat>On-screen Show (4:3)</PresentationFormat>
  <Paragraphs>283</Paragraphs>
  <Slides>25</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Georgia</vt:lpstr>
      <vt:lpstr>Symbol</vt:lpstr>
      <vt:lpstr>Times New Roman</vt:lpstr>
      <vt:lpstr>Wingdings</vt:lpstr>
      <vt:lpstr>Wingdings 2</vt:lpstr>
      <vt:lpstr>Civil</vt:lpstr>
      <vt:lpstr>LBS (Location Based Services) et technologies de localisation (tracking)</vt:lpstr>
      <vt:lpstr>Contenu</vt:lpstr>
      <vt:lpstr>En quoi ça consiste</vt:lpstr>
      <vt:lpstr>Comment ça fonctionne</vt:lpstr>
      <vt:lpstr>Comment ça fonctionne</vt:lpstr>
      <vt:lpstr>Comment ça fonctionne</vt:lpstr>
      <vt:lpstr>Comment ça fonctionne</vt:lpstr>
      <vt:lpstr>Exemples 1</vt:lpstr>
      <vt:lpstr>Exemples 2</vt:lpstr>
      <vt:lpstr>Exemples 3</vt:lpstr>
      <vt:lpstr>Exemples 4</vt:lpstr>
      <vt:lpstr>Exemples 5</vt:lpstr>
      <vt:lpstr>Exemples 6</vt:lpstr>
      <vt:lpstr>Quelle est son utilité ou son applicabilité</vt:lpstr>
      <vt:lpstr>Quelle est son importance</vt:lpstr>
      <vt:lpstr>Quelle est son importance</vt:lpstr>
      <vt:lpstr>Historique et évolution</vt:lpstr>
      <vt:lpstr>Avantages et inconvénients</vt:lpstr>
      <vt:lpstr>Comment la technologie pourrait vous être utile dans votre carrière</vt:lpstr>
      <vt:lpstr>Questions aux étudiants</vt:lpstr>
      <vt:lpstr>Questions aux étudiants</vt:lpstr>
      <vt:lpstr>Questions aux étudiants</vt:lpstr>
      <vt:lpstr>Conclusion</vt:lpstr>
      <vt:lpstr>Références</vt:lpstr>
      <vt:lpstr>Équipe de travail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SIG pour le suivi d’études environnementales à partir d’indices spectraux</dc:title>
  <dc:creator>Amelie</dc:creator>
  <cp:lastModifiedBy>vincent le falher</cp:lastModifiedBy>
  <cp:revision>161</cp:revision>
  <dcterms:created xsi:type="dcterms:W3CDTF">2016-11-16T23:37:42Z</dcterms:created>
  <dcterms:modified xsi:type="dcterms:W3CDTF">2017-11-28T03:54:46Z</dcterms:modified>
</cp:coreProperties>
</file>